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Dela Gothic One" pitchFamily="2" charset="-128"/>
      <p:regular r:id="rId11"/>
    </p:embeddedFont>
    <p:embeddedFont>
      <p:font typeface="DM Sans" pitchFamily="2" charset="77"/>
      <p:regular r:id="rId12"/>
      <p:bold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10"/>
  </p:normalViewPr>
  <p:slideViewPr>
    <p:cSldViewPr snapToGrid="0" snapToObjects="1">
      <p:cViewPr varScale="1">
        <p:scale>
          <a:sx n="91" d="100"/>
          <a:sy n="91" d="100"/>
        </p:scale>
        <p:origin x="68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189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2226112"/>
            <a:ext cx="7627382" cy="1247061"/>
          </a:xfrm>
          <a:prstGeom prst="rect">
            <a:avLst/>
          </a:prstGeom>
          <a:noFill/>
          <a:ln/>
        </p:spPr>
        <p:txBody>
          <a:bodyPr wrap="square" lIns="0" tIns="0" rIns="0" bIns="0" rtlCol="0" anchor="t"/>
          <a:lstStyle/>
          <a:p>
            <a:pPr marL="0" indent="0" algn="l">
              <a:lnSpc>
                <a:spcPts val="4900"/>
              </a:lnSpc>
              <a:buNone/>
            </a:pPr>
            <a:r>
              <a:rPr lang="en-US" sz="3900" dirty="0">
                <a:solidFill>
                  <a:srgbClr val="FAEBEB"/>
                </a:solidFill>
                <a:latin typeface="Dela Gothic One" pitchFamily="34" charset="0"/>
                <a:ea typeface="Dela Gothic One" pitchFamily="34" charset="-122"/>
                <a:cs typeface="Dela Gothic One" pitchFamily="34" charset="-120"/>
              </a:rPr>
              <a:t>Unlocking Netflix's Next Era: A Product Teardown</a:t>
            </a:r>
            <a:endParaRPr lang="en-US" sz="3900" dirty="0"/>
          </a:p>
        </p:txBody>
      </p:sp>
      <p:sp>
        <p:nvSpPr>
          <p:cNvPr id="4" name="Text 1"/>
          <p:cNvSpPr/>
          <p:nvPr/>
        </p:nvSpPr>
        <p:spPr>
          <a:xfrm>
            <a:off x="758309" y="3757493"/>
            <a:ext cx="7627382" cy="303252"/>
          </a:xfrm>
          <a:prstGeom prst="rect">
            <a:avLst/>
          </a:prstGeom>
          <a:noFill/>
          <a:ln/>
        </p:spPr>
        <p:txBody>
          <a:bodyPr wrap="non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                                                                                      ~BY ABHINAV BHARDWAJ</a:t>
            </a:r>
            <a:endParaRPr lang="en-US" sz="1450" dirty="0"/>
          </a:p>
        </p:txBody>
      </p:sp>
      <p:sp>
        <p:nvSpPr>
          <p:cNvPr id="5" name="Text 2"/>
          <p:cNvSpPr/>
          <p:nvPr/>
        </p:nvSpPr>
        <p:spPr>
          <a:xfrm>
            <a:off x="758309" y="4273987"/>
            <a:ext cx="7627382" cy="1213009"/>
          </a:xfrm>
          <a:prstGeom prst="rect">
            <a:avLst/>
          </a:prstGeom>
          <a:noFill/>
          <a:ln/>
        </p:spPr>
        <p:txBody>
          <a:bodyPr wrap="squar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Welcome to an in-depth product teardown of Netflix, where we explore its current landscape and envision its future. Our goal is to identify key areas for innovation that enhance user experience and drive significant business value, assuming unlimited technological capabilities.</a:t>
            </a:r>
            <a:endParaRPr lang="en-US" sz="1450" dirty="0"/>
          </a:p>
        </p:txBody>
      </p:sp>
      <p:sp>
        <p:nvSpPr>
          <p:cNvPr id="6" name="Text 3"/>
          <p:cNvSpPr/>
          <p:nvPr/>
        </p:nvSpPr>
        <p:spPr>
          <a:xfrm>
            <a:off x="758309" y="5700236"/>
            <a:ext cx="7627382" cy="303252"/>
          </a:xfrm>
          <a:prstGeom prst="rect">
            <a:avLst/>
          </a:prstGeom>
          <a:noFill/>
          <a:ln/>
        </p:spPr>
        <p:txBody>
          <a:bodyPr wrap="non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                                                                              </a:t>
            </a:r>
            <a:endParaRPr lang="en-US" sz="1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1183243"/>
            <a:ext cx="4882158" cy="311706"/>
          </a:xfrm>
          <a:prstGeom prst="rect">
            <a:avLst/>
          </a:prstGeom>
          <a:noFill/>
          <a:ln/>
        </p:spPr>
        <p:txBody>
          <a:bodyPr wrap="none" lIns="0" tIns="0" rIns="0" bIns="0" rtlCol="0" anchor="t"/>
          <a:lstStyle/>
          <a:p>
            <a:pPr marL="0" indent="0" algn="l">
              <a:lnSpc>
                <a:spcPts val="2450"/>
              </a:lnSpc>
              <a:buNone/>
            </a:pPr>
            <a:r>
              <a:rPr lang="en-US" sz="1950" dirty="0">
                <a:solidFill>
                  <a:srgbClr val="FAEBEB"/>
                </a:solidFill>
                <a:latin typeface="Dela Gothic One" pitchFamily="34" charset="0"/>
                <a:ea typeface="Dela Gothic One" pitchFamily="34" charset="-122"/>
                <a:cs typeface="Dela Gothic One" pitchFamily="34" charset="-120"/>
              </a:rPr>
              <a:t>Chapter 1: Strategic Foundations</a:t>
            </a:r>
            <a:endParaRPr lang="en-US" sz="1950" dirty="0"/>
          </a:p>
        </p:txBody>
      </p:sp>
      <p:sp>
        <p:nvSpPr>
          <p:cNvPr id="3" name="Text 1"/>
          <p:cNvSpPr/>
          <p:nvPr/>
        </p:nvSpPr>
        <p:spPr>
          <a:xfrm>
            <a:off x="758309" y="1684496"/>
            <a:ext cx="13113782" cy="1247061"/>
          </a:xfrm>
          <a:prstGeom prst="rect">
            <a:avLst/>
          </a:prstGeom>
          <a:noFill/>
          <a:ln/>
        </p:spPr>
        <p:txBody>
          <a:bodyPr wrap="square" lIns="0" tIns="0" rIns="0" bIns="0" rtlCol="0" anchor="t"/>
          <a:lstStyle/>
          <a:p>
            <a:pPr marL="0" indent="0" algn="l">
              <a:lnSpc>
                <a:spcPts val="4900"/>
              </a:lnSpc>
              <a:buNone/>
            </a:pPr>
            <a:r>
              <a:rPr lang="en-US" sz="3900" dirty="0">
                <a:solidFill>
                  <a:srgbClr val="FAEBEB"/>
                </a:solidFill>
                <a:latin typeface="Dela Gothic One" pitchFamily="34" charset="0"/>
                <a:ea typeface="Dela Gothic One" pitchFamily="34" charset="-122"/>
                <a:cs typeface="Dela Gothic One" pitchFamily="34" charset="-120"/>
              </a:rPr>
              <a:t>Deconstructing Netflix's Business Model &amp; Outcomes</a:t>
            </a:r>
            <a:endParaRPr lang="en-US" sz="3900" dirty="0"/>
          </a:p>
        </p:txBody>
      </p:sp>
      <p:sp>
        <p:nvSpPr>
          <p:cNvPr id="4" name="Shape 2"/>
          <p:cNvSpPr/>
          <p:nvPr/>
        </p:nvSpPr>
        <p:spPr>
          <a:xfrm>
            <a:off x="758309" y="3500199"/>
            <a:ext cx="4244816" cy="3546158"/>
          </a:xfrm>
          <a:prstGeom prst="roundRect">
            <a:avLst>
              <a:gd name="adj" fmla="val 3094"/>
            </a:avLst>
          </a:prstGeom>
          <a:solidFill>
            <a:srgbClr val="0A0A0A">
              <a:alpha val="95000"/>
            </a:srgbClr>
          </a:solidFill>
          <a:ln/>
        </p:spPr>
        <p:txBody>
          <a:bodyPr/>
          <a:lstStyle/>
          <a:p>
            <a:endParaRPr lang="en-US"/>
          </a:p>
        </p:txBody>
      </p:sp>
      <p:sp>
        <p:nvSpPr>
          <p:cNvPr id="5" name="Shape 3"/>
          <p:cNvSpPr/>
          <p:nvPr/>
        </p:nvSpPr>
        <p:spPr>
          <a:xfrm>
            <a:off x="758309" y="3477339"/>
            <a:ext cx="4244816" cy="91440"/>
          </a:xfrm>
          <a:prstGeom prst="roundRect">
            <a:avLst>
              <a:gd name="adj" fmla="val 87077"/>
            </a:avLst>
          </a:prstGeom>
          <a:solidFill>
            <a:srgbClr val="C91313"/>
          </a:solidFill>
          <a:ln/>
        </p:spPr>
        <p:txBody>
          <a:bodyPr/>
          <a:lstStyle/>
          <a:p>
            <a:endParaRPr lang="en-US"/>
          </a:p>
        </p:txBody>
      </p:sp>
      <p:sp>
        <p:nvSpPr>
          <p:cNvPr id="6" name="Shape 4"/>
          <p:cNvSpPr/>
          <p:nvPr/>
        </p:nvSpPr>
        <p:spPr>
          <a:xfrm>
            <a:off x="2596396" y="3215878"/>
            <a:ext cx="568643" cy="568643"/>
          </a:xfrm>
          <a:prstGeom prst="roundRect">
            <a:avLst>
              <a:gd name="adj" fmla="val 160804"/>
            </a:avLst>
          </a:prstGeom>
          <a:solidFill>
            <a:srgbClr val="C91313"/>
          </a:solidFill>
          <a:ln/>
        </p:spPr>
        <p:txBody>
          <a:bodyPr/>
          <a:lstStyle/>
          <a:p>
            <a:endParaRPr lang="en-US"/>
          </a:p>
        </p:txBody>
      </p:sp>
      <p:pic>
        <p:nvPicPr>
          <p:cNvPr id="7" name="Image 0" descr="preencoded.png"/>
          <p:cNvPicPr>
            <a:picLocks noChangeAspect="1"/>
          </p:cNvPicPr>
          <p:nvPr/>
        </p:nvPicPr>
        <p:blipFill>
          <a:blip r:embed="rId3"/>
          <a:stretch>
            <a:fillRect/>
          </a:stretch>
        </p:blipFill>
        <p:spPr>
          <a:xfrm>
            <a:off x="2767013" y="3358039"/>
            <a:ext cx="227409" cy="284321"/>
          </a:xfrm>
          <a:prstGeom prst="rect">
            <a:avLst/>
          </a:prstGeom>
        </p:spPr>
      </p:pic>
      <p:sp>
        <p:nvSpPr>
          <p:cNvPr id="8" name="Text 5"/>
          <p:cNvSpPr/>
          <p:nvPr/>
        </p:nvSpPr>
        <p:spPr>
          <a:xfrm>
            <a:off x="970717" y="3974068"/>
            <a:ext cx="3820001" cy="623411"/>
          </a:xfrm>
          <a:prstGeom prst="rect">
            <a:avLst/>
          </a:prstGeom>
          <a:noFill/>
          <a:ln/>
        </p:spPr>
        <p:txBody>
          <a:bodyPr wrap="square" lIns="0" tIns="0" rIns="0" bIns="0" rtlCol="0" anchor="t"/>
          <a:lstStyle/>
          <a:p>
            <a:pPr marL="0" indent="0" algn="l">
              <a:lnSpc>
                <a:spcPts val="2450"/>
              </a:lnSpc>
              <a:buNone/>
            </a:pPr>
            <a:r>
              <a:rPr lang="en-US" sz="1950" dirty="0">
                <a:solidFill>
                  <a:srgbClr val="FFE5E5"/>
                </a:solidFill>
                <a:latin typeface="Dela Gothic One" pitchFamily="34" charset="0"/>
                <a:ea typeface="Dela Gothic One" pitchFamily="34" charset="-122"/>
                <a:cs typeface="Dela Gothic One" pitchFamily="34" charset="-120"/>
              </a:rPr>
              <a:t>Subscription Revenue Focus</a:t>
            </a:r>
            <a:endParaRPr lang="en-US" sz="1950" dirty="0"/>
          </a:p>
        </p:txBody>
      </p:sp>
      <p:sp>
        <p:nvSpPr>
          <p:cNvPr id="9" name="Text 6"/>
          <p:cNvSpPr/>
          <p:nvPr/>
        </p:nvSpPr>
        <p:spPr>
          <a:xfrm>
            <a:off x="970717" y="4711184"/>
            <a:ext cx="3820001" cy="1819513"/>
          </a:xfrm>
          <a:prstGeom prst="rect">
            <a:avLst/>
          </a:prstGeom>
          <a:noFill/>
          <a:ln/>
        </p:spPr>
        <p:txBody>
          <a:bodyPr wrap="squar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Netflix primarily operates on a subscription-based model (SVOD), offering ad-free tiers, an ad-supported tier, and supplementary revenue from DVD rentals in some regions. This model drives predictable recurring revenue.</a:t>
            </a:r>
            <a:endParaRPr lang="en-US" sz="1450" dirty="0"/>
          </a:p>
        </p:txBody>
      </p:sp>
      <p:sp>
        <p:nvSpPr>
          <p:cNvPr id="10" name="Shape 7"/>
          <p:cNvSpPr/>
          <p:nvPr/>
        </p:nvSpPr>
        <p:spPr>
          <a:xfrm>
            <a:off x="5192673" y="3500199"/>
            <a:ext cx="4244935" cy="3546158"/>
          </a:xfrm>
          <a:prstGeom prst="roundRect">
            <a:avLst>
              <a:gd name="adj" fmla="val 3094"/>
            </a:avLst>
          </a:prstGeom>
          <a:solidFill>
            <a:srgbClr val="0A0A0A">
              <a:alpha val="95000"/>
            </a:srgbClr>
          </a:solidFill>
          <a:ln/>
        </p:spPr>
        <p:txBody>
          <a:bodyPr/>
          <a:lstStyle/>
          <a:p>
            <a:endParaRPr lang="en-US"/>
          </a:p>
        </p:txBody>
      </p:sp>
      <p:sp>
        <p:nvSpPr>
          <p:cNvPr id="11" name="Shape 8"/>
          <p:cNvSpPr/>
          <p:nvPr/>
        </p:nvSpPr>
        <p:spPr>
          <a:xfrm>
            <a:off x="5192673" y="3477339"/>
            <a:ext cx="4244935" cy="91440"/>
          </a:xfrm>
          <a:prstGeom prst="roundRect">
            <a:avLst>
              <a:gd name="adj" fmla="val 87077"/>
            </a:avLst>
          </a:prstGeom>
          <a:solidFill>
            <a:srgbClr val="C91313"/>
          </a:solidFill>
          <a:ln/>
        </p:spPr>
        <p:txBody>
          <a:bodyPr/>
          <a:lstStyle/>
          <a:p>
            <a:endParaRPr lang="en-US"/>
          </a:p>
        </p:txBody>
      </p:sp>
      <p:sp>
        <p:nvSpPr>
          <p:cNvPr id="12" name="Shape 9"/>
          <p:cNvSpPr/>
          <p:nvPr/>
        </p:nvSpPr>
        <p:spPr>
          <a:xfrm>
            <a:off x="7030760" y="3215878"/>
            <a:ext cx="568643" cy="568643"/>
          </a:xfrm>
          <a:prstGeom prst="roundRect">
            <a:avLst>
              <a:gd name="adj" fmla="val 160804"/>
            </a:avLst>
          </a:prstGeom>
          <a:solidFill>
            <a:srgbClr val="C91313"/>
          </a:solidFill>
          <a:ln/>
        </p:spPr>
        <p:txBody>
          <a:bodyPr/>
          <a:lstStyle/>
          <a:p>
            <a:endParaRPr lang="en-US"/>
          </a:p>
        </p:txBody>
      </p:sp>
      <p:pic>
        <p:nvPicPr>
          <p:cNvPr id="13" name="Image 1" descr="preencoded.png"/>
          <p:cNvPicPr>
            <a:picLocks noChangeAspect="1"/>
          </p:cNvPicPr>
          <p:nvPr/>
        </p:nvPicPr>
        <p:blipFill>
          <a:blip r:embed="rId4"/>
          <a:stretch>
            <a:fillRect/>
          </a:stretch>
        </p:blipFill>
        <p:spPr>
          <a:xfrm>
            <a:off x="7201376" y="3358039"/>
            <a:ext cx="227409" cy="284321"/>
          </a:xfrm>
          <a:prstGeom prst="rect">
            <a:avLst/>
          </a:prstGeom>
        </p:spPr>
      </p:pic>
      <p:sp>
        <p:nvSpPr>
          <p:cNvPr id="14" name="Text 10"/>
          <p:cNvSpPr/>
          <p:nvPr/>
        </p:nvSpPr>
        <p:spPr>
          <a:xfrm>
            <a:off x="5405080" y="3974068"/>
            <a:ext cx="3820120" cy="623411"/>
          </a:xfrm>
          <a:prstGeom prst="rect">
            <a:avLst/>
          </a:prstGeom>
          <a:noFill/>
          <a:ln/>
        </p:spPr>
        <p:txBody>
          <a:bodyPr wrap="square" lIns="0" tIns="0" rIns="0" bIns="0" rtlCol="0" anchor="t"/>
          <a:lstStyle/>
          <a:p>
            <a:pPr marL="0" indent="0" algn="l">
              <a:lnSpc>
                <a:spcPts val="2450"/>
              </a:lnSpc>
              <a:buNone/>
            </a:pPr>
            <a:r>
              <a:rPr lang="en-US" sz="1950" dirty="0">
                <a:solidFill>
                  <a:srgbClr val="FFE5E5"/>
                </a:solidFill>
                <a:latin typeface="Dela Gothic One" pitchFamily="34" charset="0"/>
                <a:ea typeface="Dela Gothic One" pitchFamily="34" charset="-122"/>
                <a:cs typeface="Dela Gothic One" pitchFamily="34" charset="-120"/>
              </a:rPr>
              <a:t>Driving Product Outcomes</a:t>
            </a:r>
            <a:endParaRPr lang="en-US" sz="1950" dirty="0"/>
          </a:p>
        </p:txBody>
      </p:sp>
      <p:sp>
        <p:nvSpPr>
          <p:cNvPr id="15" name="Text 11"/>
          <p:cNvSpPr/>
          <p:nvPr/>
        </p:nvSpPr>
        <p:spPr>
          <a:xfrm>
            <a:off x="5405080" y="4711184"/>
            <a:ext cx="3820120" cy="2122765"/>
          </a:xfrm>
          <a:prstGeom prst="rect">
            <a:avLst/>
          </a:prstGeom>
          <a:noFill/>
          <a:ln/>
        </p:spPr>
        <p:txBody>
          <a:bodyPr wrap="squar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Business outcomes like increased subscriber growth, reduced churn, and higher Average Revenue Per User (ARPU) directly map to product outcomes such as enhanced content discovery, improved engagement, and seamless user experience.</a:t>
            </a:r>
            <a:endParaRPr lang="en-US" sz="1450" dirty="0"/>
          </a:p>
        </p:txBody>
      </p:sp>
      <p:sp>
        <p:nvSpPr>
          <p:cNvPr id="16" name="Shape 12"/>
          <p:cNvSpPr/>
          <p:nvPr/>
        </p:nvSpPr>
        <p:spPr>
          <a:xfrm>
            <a:off x="9627156" y="3500199"/>
            <a:ext cx="4244816" cy="3546158"/>
          </a:xfrm>
          <a:prstGeom prst="roundRect">
            <a:avLst>
              <a:gd name="adj" fmla="val 3094"/>
            </a:avLst>
          </a:prstGeom>
          <a:solidFill>
            <a:srgbClr val="0A0A0A">
              <a:alpha val="95000"/>
            </a:srgbClr>
          </a:solidFill>
          <a:ln/>
        </p:spPr>
        <p:txBody>
          <a:bodyPr/>
          <a:lstStyle/>
          <a:p>
            <a:endParaRPr lang="en-US"/>
          </a:p>
        </p:txBody>
      </p:sp>
      <p:sp>
        <p:nvSpPr>
          <p:cNvPr id="17" name="Shape 13"/>
          <p:cNvSpPr/>
          <p:nvPr/>
        </p:nvSpPr>
        <p:spPr>
          <a:xfrm>
            <a:off x="9627156" y="3477339"/>
            <a:ext cx="4244816" cy="91440"/>
          </a:xfrm>
          <a:prstGeom prst="roundRect">
            <a:avLst>
              <a:gd name="adj" fmla="val 87077"/>
            </a:avLst>
          </a:prstGeom>
          <a:solidFill>
            <a:srgbClr val="C91313"/>
          </a:solidFill>
          <a:ln/>
        </p:spPr>
        <p:txBody>
          <a:bodyPr/>
          <a:lstStyle/>
          <a:p>
            <a:endParaRPr lang="en-US"/>
          </a:p>
        </p:txBody>
      </p:sp>
      <p:sp>
        <p:nvSpPr>
          <p:cNvPr id="18" name="Shape 14"/>
          <p:cNvSpPr/>
          <p:nvPr/>
        </p:nvSpPr>
        <p:spPr>
          <a:xfrm>
            <a:off x="11465243" y="3215878"/>
            <a:ext cx="568643" cy="568643"/>
          </a:xfrm>
          <a:prstGeom prst="roundRect">
            <a:avLst>
              <a:gd name="adj" fmla="val 160804"/>
            </a:avLst>
          </a:prstGeom>
          <a:solidFill>
            <a:srgbClr val="C91313"/>
          </a:solidFill>
          <a:ln/>
        </p:spPr>
        <p:txBody>
          <a:bodyPr/>
          <a:lstStyle/>
          <a:p>
            <a:endParaRPr lang="en-US"/>
          </a:p>
        </p:txBody>
      </p:sp>
      <p:pic>
        <p:nvPicPr>
          <p:cNvPr id="19" name="Image 2" descr="preencoded.png"/>
          <p:cNvPicPr>
            <a:picLocks noChangeAspect="1"/>
          </p:cNvPicPr>
          <p:nvPr/>
        </p:nvPicPr>
        <p:blipFill>
          <a:blip r:embed="rId5"/>
          <a:stretch>
            <a:fillRect/>
          </a:stretch>
        </p:blipFill>
        <p:spPr>
          <a:xfrm>
            <a:off x="11635859" y="3358039"/>
            <a:ext cx="227409" cy="284321"/>
          </a:xfrm>
          <a:prstGeom prst="rect">
            <a:avLst/>
          </a:prstGeom>
        </p:spPr>
      </p:pic>
      <p:sp>
        <p:nvSpPr>
          <p:cNvPr id="20" name="Text 15"/>
          <p:cNvSpPr/>
          <p:nvPr/>
        </p:nvSpPr>
        <p:spPr>
          <a:xfrm>
            <a:off x="9839563" y="3974068"/>
            <a:ext cx="3820001" cy="623411"/>
          </a:xfrm>
          <a:prstGeom prst="rect">
            <a:avLst/>
          </a:prstGeom>
          <a:noFill/>
          <a:ln/>
        </p:spPr>
        <p:txBody>
          <a:bodyPr wrap="square" lIns="0" tIns="0" rIns="0" bIns="0" rtlCol="0" anchor="t"/>
          <a:lstStyle/>
          <a:p>
            <a:pPr marL="0" indent="0" algn="l">
              <a:lnSpc>
                <a:spcPts val="2450"/>
              </a:lnSpc>
              <a:buNone/>
            </a:pPr>
            <a:r>
              <a:rPr lang="en-US" sz="1950" dirty="0">
                <a:solidFill>
                  <a:srgbClr val="FFE5E5"/>
                </a:solidFill>
                <a:latin typeface="Dela Gothic One" pitchFamily="34" charset="0"/>
                <a:ea typeface="Dela Gothic One" pitchFamily="34" charset="-122"/>
                <a:cs typeface="Dela Gothic One" pitchFamily="34" charset="-120"/>
              </a:rPr>
              <a:t>Content &amp; Value Proposition</a:t>
            </a:r>
            <a:endParaRPr lang="en-US" sz="1950" dirty="0"/>
          </a:p>
        </p:txBody>
      </p:sp>
      <p:sp>
        <p:nvSpPr>
          <p:cNvPr id="21" name="Text 16"/>
          <p:cNvSpPr/>
          <p:nvPr/>
        </p:nvSpPr>
        <p:spPr>
          <a:xfrm>
            <a:off x="9839563" y="4711184"/>
            <a:ext cx="3820001" cy="1516261"/>
          </a:xfrm>
          <a:prstGeom prst="rect">
            <a:avLst/>
          </a:prstGeom>
          <a:noFill/>
          <a:ln/>
        </p:spPr>
        <p:txBody>
          <a:bodyPr wrap="squar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The core value proposition lies in exclusive original content, a vast library of licensed titles, and personalized recommendations, aiming to maximize watch time and perceived value for subscribers.</a:t>
            </a:r>
            <a:endParaRPr lang="en-US" sz="1450" dirty="0"/>
          </a:p>
        </p:txBody>
      </p:sp>
      <p:sp>
        <p:nvSpPr>
          <p:cNvPr id="27" name="Rounded Rectangle 26">
            <a:extLst>
              <a:ext uri="{FF2B5EF4-FFF2-40B4-BE49-F238E27FC236}">
                <a16:creationId xmlns:a16="http://schemas.microsoft.com/office/drawing/2014/main" id="{2CC84FBB-C2B8-79BA-D0BB-540F3DB76C5F}"/>
              </a:ext>
            </a:extLst>
          </p:cNvPr>
          <p:cNvSpPr/>
          <p:nvPr/>
        </p:nvSpPr>
        <p:spPr>
          <a:xfrm>
            <a:off x="12674600" y="7759700"/>
            <a:ext cx="1854200" cy="35560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18173" y="424934"/>
            <a:ext cx="4934664" cy="254198"/>
          </a:xfrm>
          <a:prstGeom prst="rect">
            <a:avLst/>
          </a:prstGeom>
          <a:noFill/>
          <a:ln/>
        </p:spPr>
        <p:txBody>
          <a:bodyPr wrap="none" lIns="0" tIns="0" rIns="0" bIns="0" rtlCol="0" anchor="t"/>
          <a:lstStyle/>
          <a:p>
            <a:pPr marL="0" indent="0" algn="l">
              <a:lnSpc>
                <a:spcPts val="2000"/>
              </a:lnSpc>
              <a:buNone/>
            </a:pPr>
            <a:r>
              <a:rPr lang="en-US" sz="1600" dirty="0">
                <a:solidFill>
                  <a:srgbClr val="FAEBEB"/>
                </a:solidFill>
                <a:latin typeface="Dela Gothic One" pitchFamily="34" charset="0"/>
                <a:ea typeface="Dela Gothic One" pitchFamily="34" charset="-122"/>
                <a:cs typeface="Dela Gothic One" pitchFamily="34" charset="-120"/>
              </a:rPr>
              <a:t>Chapter 2: User-Centric Problem Solving</a:t>
            </a:r>
            <a:endParaRPr lang="en-US" sz="1600" dirty="0"/>
          </a:p>
        </p:txBody>
      </p:sp>
      <p:sp>
        <p:nvSpPr>
          <p:cNvPr id="3" name="Text 1"/>
          <p:cNvSpPr/>
          <p:nvPr/>
        </p:nvSpPr>
        <p:spPr>
          <a:xfrm>
            <a:off x="618173" y="833676"/>
            <a:ext cx="11814929" cy="508397"/>
          </a:xfrm>
          <a:prstGeom prst="rect">
            <a:avLst/>
          </a:prstGeom>
          <a:noFill/>
          <a:ln/>
        </p:spPr>
        <p:txBody>
          <a:bodyPr wrap="none" lIns="0" tIns="0" rIns="0" bIns="0" rtlCol="0" anchor="t"/>
          <a:lstStyle/>
          <a:p>
            <a:pPr marL="0" indent="0" algn="l">
              <a:lnSpc>
                <a:spcPts val="4000"/>
              </a:lnSpc>
              <a:buNone/>
            </a:pPr>
            <a:r>
              <a:rPr lang="en-US" sz="3200" dirty="0">
                <a:solidFill>
                  <a:srgbClr val="FAEBEB"/>
                </a:solidFill>
                <a:latin typeface="Dela Gothic One" pitchFamily="34" charset="0"/>
                <a:ea typeface="Dela Gothic One" pitchFamily="34" charset="-122"/>
                <a:cs typeface="Dela Gothic One" pitchFamily="34" charset="-120"/>
              </a:rPr>
              <a:t>Identifying Unmet Needs Through User Research</a:t>
            </a:r>
            <a:endParaRPr lang="en-US" sz="3200" dirty="0"/>
          </a:p>
        </p:txBody>
      </p:sp>
      <p:sp>
        <p:nvSpPr>
          <p:cNvPr id="4" name="Text 2"/>
          <p:cNvSpPr/>
          <p:nvPr/>
        </p:nvSpPr>
        <p:spPr>
          <a:xfrm>
            <a:off x="618173" y="1728430"/>
            <a:ext cx="2600325" cy="254198"/>
          </a:xfrm>
          <a:prstGeom prst="rect">
            <a:avLst/>
          </a:prstGeom>
          <a:noFill/>
          <a:ln/>
        </p:spPr>
        <p:txBody>
          <a:bodyPr wrap="none" lIns="0" tIns="0" rIns="0" bIns="0" rtlCol="0" anchor="t"/>
          <a:lstStyle/>
          <a:p>
            <a:pPr marL="0" indent="0" algn="l">
              <a:lnSpc>
                <a:spcPts val="2000"/>
              </a:lnSpc>
              <a:buNone/>
            </a:pPr>
            <a:r>
              <a:rPr lang="en-US" sz="1600" dirty="0">
                <a:solidFill>
                  <a:srgbClr val="FAEBEB"/>
                </a:solidFill>
                <a:latin typeface="Dela Gothic One" pitchFamily="34" charset="0"/>
                <a:ea typeface="Dela Gothic One" pitchFamily="34" charset="-122"/>
                <a:cs typeface="Dela Gothic One" pitchFamily="34" charset="-120"/>
              </a:rPr>
              <a:t>Target User Segment</a:t>
            </a:r>
            <a:endParaRPr lang="en-US" sz="1600" dirty="0"/>
          </a:p>
        </p:txBody>
      </p:sp>
      <p:sp>
        <p:nvSpPr>
          <p:cNvPr id="5" name="Text 3"/>
          <p:cNvSpPr/>
          <p:nvPr/>
        </p:nvSpPr>
        <p:spPr>
          <a:xfrm>
            <a:off x="618173" y="2137172"/>
            <a:ext cx="6508552" cy="741521"/>
          </a:xfrm>
          <a:prstGeom prst="rect">
            <a:avLst/>
          </a:prstGeom>
          <a:noFill/>
          <a:ln/>
        </p:spPr>
        <p:txBody>
          <a:bodyPr wrap="square" lIns="0" tIns="0" rIns="0" bIns="0" rtlCol="0" anchor="t"/>
          <a:lstStyle/>
          <a:p>
            <a:pPr marL="0" indent="0" algn="l">
              <a:lnSpc>
                <a:spcPts val="1900"/>
              </a:lnSpc>
              <a:buNone/>
            </a:pPr>
            <a:r>
              <a:rPr lang="en-US" sz="1200" dirty="0">
                <a:solidFill>
                  <a:srgbClr val="FFE5E5"/>
                </a:solidFill>
                <a:latin typeface="DM Sans" pitchFamily="34" charset="0"/>
                <a:ea typeface="DM Sans" pitchFamily="34" charset="-122"/>
                <a:cs typeface="DM Sans" pitchFamily="34" charset="-120"/>
              </a:rPr>
              <a:t>Our primary target audience includes global entertainment consumers, ranging from casual viewers to avid cinephiles, across diverse demographics who seek convenient, high-quality, and personalized content experiences.</a:t>
            </a:r>
            <a:endParaRPr lang="en-US" sz="1200" dirty="0"/>
          </a:p>
        </p:txBody>
      </p:sp>
      <p:sp>
        <p:nvSpPr>
          <p:cNvPr id="6" name="Text 4"/>
          <p:cNvSpPr/>
          <p:nvPr/>
        </p:nvSpPr>
        <p:spPr>
          <a:xfrm>
            <a:off x="618173" y="3033236"/>
            <a:ext cx="3060383" cy="254198"/>
          </a:xfrm>
          <a:prstGeom prst="rect">
            <a:avLst/>
          </a:prstGeom>
          <a:noFill/>
          <a:ln/>
        </p:spPr>
        <p:txBody>
          <a:bodyPr wrap="none" lIns="0" tIns="0" rIns="0" bIns="0" rtlCol="0" anchor="t"/>
          <a:lstStyle/>
          <a:p>
            <a:pPr marL="0" indent="0" algn="l">
              <a:lnSpc>
                <a:spcPts val="2000"/>
              </a:lnSpc>
              <a:buNone/>
            </a:pPr>
            <a:r>
              <a:rPr lang="en-US" sz="1600" dirty="0">
                <a:solidFill>
                  <a:srgbClr val="FAEBEB"/>
                </a:solidFill>
                <a:latin typeface="Dela Gothic One" pitchFamily="34" charset="0"/>
                <a:ea typeface="Dela Gothic One" pitchFamily="34" charset="-122"/>
                <a:cs typeface="Dela Gothic One" pitchFamily="34" charset="-120"/>
              </a:rPr>
              <a:t>Validating User Problems</a:t>
            </a:r>
            <a:endParaRPr lang="en-US" sz="1600" dirty="0"/>
          </a:p>
        </p:txBody>
      </p:sp>
      <p:sp>
        <p:nvSpPr>
          <p:cNvPr id="7" name="Text 5"/>
          <p:cNvSpPr/>
          <p:nvPr/>
        </p:nvSpPr>
        <p:spPr>
          <a:xfrm>
            <a:off x="618173" y="3441978"/>
            <a:ext cx="6508552" cy="741521"/>
          </a:xfrm>
          <a:prstGeom prst="rect">
            <a:avLst/>
          </a:prstGeom>
          <a:noFill/>
          <a:ln/>
        </p:spPr>
        <p:txBody>
          <a:bodyPr wrap="square" lIns="0" tIns="0" rIns="0" bIns="0" rtlCol="0" anchor="t"/>
          <a:lstStyle/>
          <a:p>
            <a:pPr marL="0" indent="0" algn="l">
              <a:lnSpc>
                <a:spcPts val="1900"/>
              </a:lnSpc>
              <a:buNone/>
            </a:pPr>
            <a:r>
              <a:rPr lang="en-US" sz="1200" dirty="0">
                <a:solidFill>
                  <a:srgbClr val="FFE5E5"/>
                </a:solidFill>
                <a:latin typeface="DM Sans" pitchFamily="34" charset="0"/>
                <a:ea typeface="DM Sans" pitchFamily="34" charset="-122"/>
                <a:cs typeface="DM Sans" pitchFamily="34" charset="-120"/>
              </a:rPr>
              <a:t>Through extensive surveys, interviews, and A/B testing, we've identified key pain points: "decision paralysis" due to content overload, difficulty finding specific niche content, and a desire for more interactive viewing experiences.</a:t>
            </a:r>
            <a:endParaRPr lang="en-US" sz="1200" dirty="0"/>
          </a:p>
        </p:txBody>
      </p:sp>
      <p:pic>
        <p:nvPicPr>
          <p:cNvPr id="8" name="Image 0" descr="preencoded.png"/>
          <p:cNvPicPr>
            <a:picLocks noChangeAspect="1"/>
          </p:cNvPicPr>
          <p:nvPr/>
        </p:nvPicPr>
        <p:blipFill>
          <a:blip r:embed="rId3"/>
          <a:stretch>
            <a:fillRect/>
          </a:stretch>
        </p:blipFill>
        <p:spPr>
          <a:xfrm>
            <a:off x="7511296" y="1747718"/>
            <a:ext cx="6508552" cy="6508552"/>
          </a:xfrm>
          <a:prstGeom prst="rect">
            <a:avLst/>
          </a:prstGeom>
        </p:spPr>
      </p:pic>
      <p:sp>
        <p:nvSpPr>
          <p:cNvPr id="9" name="Rectangle 8">
            <a:extLst>
              <a:ext uri="{FF2B5EF4-FFF2-40B4-BE49-F238E27FC236}">
                <a16:creationId xmlns:a16="http://schemas.microsoft.com/office/drawing/2014/main" id="{6BFDDB7F-657E-031D-51FF-C4CB0AFB6279}"/>
              </a:ext>
            </a:extLst>
          </p:cNvPr>
          <p:cNvSpPr/>
          <p:nvPr/>
        </p:nvSpPr>
        <p:spPr>
          <a:xfrm>
            <a:off x="14019848" y="7683500"/>
            <a:ext cx="508952" cy="4318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8309" y="2255044"/>
            <a:ext cx="12442388" cy="623530"/>
          </a:xfrm>
          <a:prstGeom prst="rect">
            <a:avLst/>
          </a:prstGeom>
          <a:noFill/>
          <a:ln/>
        </p:spPr>
        <p:txBody>
          <a:bodyPr wrap="none" lIns="0" tIns="0" rIns="0" bIns="0" rtlCol="0" anchor="t"/>
          <a:lstStyle/>
          <a:p>
            <a:pPr marL="0" indent="0" algn="l">
              <a:lnSpc>
                <a:spcPts val="4900"/>
              </a:lnSpc>
              <a:buNone/>
            </a:pPr>
            <a:r>
              <a:rPr lang="en-US" sz="3900" dirty="0">
                <a:solidFill>
                  <a:srgbClr val="FAEBEB"/>
                </a:solidFill>
                <a:latin typeface="Dela Gothic One" pitchFamily="34" charset="0"/>
                <a:ea typeface="Dela Gothic One" pitchFamily="34" charset="-122"/>
                <a:cs typeface="Dela Gothic One" pitchFamily="34" charset="-120"/>
              </a:rPr>
              <a:t>Analyzing &amp; Breaking Down Core Problems</a:t>
            </a:r>
            <a:endParaRPr lang="en-US" sz="3900" dirty="0"/>
          </a:p>
        </p:txBody>
      </p:sp>
      <p:sp>
        <p:nvSpPr>
          <p:cNvPr id="3" name="Shape 1"/>
          <p:cNvSpPr/>
          <p:nvPr/>
        </p:nvSpPr>
        <p:spPr>
          <a:xfrm>
            <a:off x="758309" y="3257669"/>
            <a:ext cx="426482" cy="426482"/>
          </a:xfrm>
          <a:prstGeom prst="roundRect">
            <a:avLst>
              <a:gd name="adj" fmla="val 18670"/>
            </a:avLst>
          </a:prstGeom>
          <a:solidFill>
            <a:srgbClr val="740B0B"/>
          </a:solidFill>
          <a:ln w="7620">
            <a:solidFill>
              <a:srgbClr val="8D2424"/>
            </a:solidFill>
            <a:prstDash val="solid"/>
          </a:ln>
        </p:spPr>
        <p:txBody>
          <a:bodyPr/>
          <a:lstStyle/>
          <a:p>
            <a:endParaRPr lang="en-US"/>
          </a:p>
        </p:txBody>
      </p:sp>
      <p:sp>
        <p:nvSpPr>
          <p:cNvPr id="4" name="Text 2"/>
          <p:cNvSpPr/>
          <p:nvPr/>
        </p:nvSpPr>
        <p:spPr>
          <a:xfrm>
            <a:off x="1374338" y="3293150"/>
            <a:ext cx="3597235" cy="748189"/>
          </a:xfrm>
          <a:prstGeom prst="rect">
            <a:avLst/>
          </a:prstGeom>
          <a:noFill/>
          <a:ln/>
        </p:spPr>
        <p:txBody>
          <a:bodyPr wrap="square" lIns="0" tIns="0" rIns="0" bIns="0" rtlCol="0" anchor="t"/>
          <a:lstStyle/>
          <a:p>
            <a:pPr marL="0" indent="0" algn="l">
              <a:lnSpc>
                <a:spcPts val="2900"/>
              </a:lnSpc>
              <a:buNone/>
            </a:pPr>
            <a:r>
              <a:rPr lang="en-US" sz="2350" dirty="0">
                <a:solidFill>
                  <a:srgbClr val="FFE5E5"/>
                </a:solidFill>
                <a:latin typeface="Dela Gothic One" pitchFamily="34" charset="0"/>
                <a:ea typeface="Dela Gothic One" pitchFamily="34" charset="-122"/>
                <a:cs typeface="Dela Gothic One" pitchFamily="34" charset="-120"/>
              </a:rPr>
              <a:t>Content Discovery Fatigue</a:t>
            </a:r>
            <a:endParaRPr lang="en-US" sz="2350" dirty="0"/>
          </a:p>
        </p:txBody>
      </p:sp>
      <p:sp>
        <p:nvSpPr>
          <p:cNvPr id="5" name="Text 3"/>
          <p:cNvSpPr/>
          <p:nvPr/>
        </p:nvSpPr>
        <p:spPr>
          <a:xfrm>
            <a:off x="1374338" y="4155043"/>
            <a:ext cx="3597235" cy="1819513"/>
          </a:xfrm>
          <a:prstGeom prst="rect">
            <a:avLst/>
          </a:prstGeom>
          <a:noFill/>
          <a:ln/>
        </p:spPr>
        <p:txBody>
          <a:bodyPr wrap="squar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Users spend excessive time browsing rather than watching. This often stems from an overwhelming volume of options, generic recommendations, and the lack of intuitive filters for specific moods or niche interests.</a:t>
            </a:r>
            <a:endParaRPr lang="en-US" sz="1450" dirty="0"/>
          </a:p>
        </p:txBody>
      </p:sp>
      <p:sp>
        <p:nvSpPr>
          <p:cNvPr id="6" name="Shape 4"/>
          <p:cNvSpPr/>
          <p:nvPr/>
        </p:nvSpPr>
        <p:spPr>
          <a:xfrm>
            <a:off x="5208508" y="3257669"/>
            <a:ext cx="426482" cy="426482"/>
          </a:xfrm>
          <a:prstGeom prst="roundRect">
            <a:avLst>
              <a:gd name="adj" fmla="val 18670"/>
            </a:avLst>
          </a:prstGeom>
          <a:solidFill>
            <a:srgbClr val="740B0B"/>
          </a:solidFill>
          <a:ln w="7620">
            <a:solidFill>
              <a:srgbClr val="8D2424"/>
            </a:solidFill>
            <a:prstDash val="solid"/>
          </a:ln>
        </p:spPr>
        <p:txBody>
          <a:bodyPr/>
          <a:lstStyle/>
          <a:p>
            <a:endParaRPr lang="en-US"/>
          </a:p>
        </p:txBody>
      </p:sp>
      <p:sp>
        <p:nvSpPr>
          <p:cNvPr id="7" name="Text 5"/>
          <p:cNvSpPr/>
          <p:nvPr/>
        </p:nvSpPr>
        <p:spPr>
          <a:xfrm>
            <a:off x="5824537" y="3293150"/>
            <a:ext cx="3597235" cy="748189"/>
          </a:xfrm>
          <a:prstGeom prst="rect">
            <a:avLst/>
          </a:prstGeom>
          <a:noFill/>
          <a:ln/>
        </p:spPr>
        <p:txBody>
          <a:bodyPr wrap="square" lIns="0" tIns="0" rIns="0" bIns="0" rtlCol="0" anchor="t"/>
          <a:lstStyle/>
          <a:p>
            <a:pPr marL="0" indent="0" algn="l">
              <a:lnSpc>
                <a:spcPts val="2900"/>
              </a:lnSpc>
              <a:buNone/>
            </a:pPr>
            <a:r>
              <a:rPr lang="en-US" sz="2350" dirty="0">
                <a:solidFill>
                  <a:srgbClr val="FFE5E5"/>
                </a:solidFill>
                <a:latin typeface="Dela Gothic One" pitchFamily="34" charset="0"/>
                <a:ea typeface="Dela Gothic One" pitchFamily="34" charset="-122"/>
                <a:cs typeface="Dela Gothic One" pitchFamily="34" charset="-120"/>
              </a:rPr>
              <a:t>Passive Consumption</a:t>
            </a:r>
            <a:endParaRPr lang="en-US" sz="2350" dirty="0"/>
          </a:p>
        </p:txBody>
      </p:sp>
      <p:sp>
        <p:nvSpPr>
          <p:cNvPr id="8" name="Text 6"/>
          <p:cNvSpPr/>
          <p:nvPr/>
        </p:nvSpPr>
        <p:spPr>
          <a:xfrm>
            <a:off x="5824537" y="4155043"/>
            <a:ext cx="3597235" cy="1819513"/>
          </a:xfrm>
          <a:prstGeom prst="rect">
            <a:avLst/>
          </a:prstGeom>
          <a:noFill/>
          <a:ln/>
        </p:spPr>
        <p:txBody>
          <a:bodyPr wrap="squar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Current viewing is largely passive. Users express a desire for more engaging experiences, such as interactive storytelling, community features, or deeper dives into content backstories, moving beyond linear playback.</a:t>
            </a:r>
            <a:endParaRPr lang="en-US" sz="1450" dirty="0"/>
          </a:p>
        </p:txBody>
      </p:sp>
      <p:sp>
        <p:nvSpPr>
          <p:cNvPr id="9" name="Shape 7"/>
          <p:cNvSpPr/>
          <p:nvPr/>
        </p:nvSpPr>
        <p:spPr>
          <a:xfrm>
            <a:off x="9658707" y="3257669"/>
            <a:ext cx="426482" cy="426482"/>
          </a:xfrm>
          <a:prstGeom prst="roundRect">
            <a:avLst>
              <a:gd name="adj" fmla="val 18670"/>
            </a:avLst>
          </a:prstGeom>
          <a:solidFill>
            <a:srgbClr val="740B0B"/>
          </a:solidFill>
          <a:ln w="7620">
            <a:solidFill>
              <a:srgbClr val="8D2424"/>
            </a:solidFill>
            <a:prstDash val="solid"/>
          </a:ln>
        </p:spPr>
        <p:txBody>
          <a:bodyPr/>
          <a:lstStyle/>
          <a:p>
            <a:endParaRPr lang="en-US"/>
          </a:p>
        </p:txBody>
      </p:sp>
      <p:sp>
        <p:nvSpPr>
          <p:cNvPr id="10" name="Text 8"/>
          <p:cNvSpPr/>
          <p:nvPr/>
        </p:nvSpPr>
        <p:spPr>
          <a:xfrm>
            <a:off x="10274737" y="3293150"/>
            <a:ext cx="3597354" cy="748189"/>
          </a:xfrm>
          <a:prstGeom prst="rect">
            <a:avLst/>
          </a:prstGeom>
          <a:noFill/>
          <a:ln/>
        </p:spPr>
        <p:txBody>
          <a:bodyPr wrap="square" lIns="0" tIns="0" rIns="0" bIns="0" rtlCol="0" anchor="t"/>
          <a:lstStyle/>
          <a:p>
            <a:pPr marL="0" indent="0" algn="l">
              <a:lnSpc>
                <a:spcPts val="2900"/>
              </a:lnSpc>
              <a:buNone/>
            </a:pPr>
            <a:r>
              <a:rPr lang="en-US" sz="2350" dirty="0">
                <a:solidFill>
                  <a:srgbClr val="FFE5E5"/>
                </a:solidFill>
                <a:latin typeface="Dela Gothic One" pitchFamily="34" charset="0"/>
                <a:ea typeface="Dela Gothic One" pitchFamily="34" charset="-122"/>
                <a:cs typeface="Dela Gothic One" pitchFamily="34" charset="-120"/>
              </a:rPr>
              <a:t>Monetization &amp; Engagement Gap</a:t>
            </a:r>
            <a:endParaRPr lang="en-US" sz="2350" dirty="0"/>
          </a:p>
        </p:txBody>
      </p:sp>
      <p:sp>
        <p:nvSpPr>
          <p:cNvPr id="11" name="Text 9"/>
          <p:cNvSpPr/>
          <p:nvPr/>
        </p:nvSpPr>
        <p:spPr>
          <a:xfrm>
            <a:off x="10274737" y="4155043"/>
            <a:ext cx="3597354" cy="1819513"/>
          </a:xfrm>
          <a:prstGeom prst="rect">
            <a:avLst/>
          </a:prstGeom>
          <a:noFill/>
          <a:ln/>
        </p:spPr>
        <p:txBody>
          <a:bodyPr wrap="squar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While ad-supported tiers exist, there's untapped potential for new monetization avenues that enhance user value without disrupting the core experience, like premium interactive features or exclusive content access.</a:t>
            </a:r>
            <a:endParaRPr lang="en-US" sz="1450" dirty="0"/>
          </a:p>
        </p:txBody>
      </p:sp>
      <p:sp>
        <p:nvSpPr>
          <p:cNvPr id="12" name="Rectangle 11">
            <a:extLst>
              <a:ext uri="{FF2B5EF4-FFF2-40B4-BE49-F238E27FC236}">
                <a16:creationId xmlns:a16="http://schemas.microsoft.com/office/drawing/2014/main" id="{527FFC02-A502-506B-3718-B10FA8A2964F}"/>
              </a:ext>
            </a:extLst>
          </p:cNvPr>
          <p:cNvSpPr/>
          <p:nvPr/>
        </p:nvSpPr>
        <p:spPr>
          <a:xfrm>
            <a:off x="12725400" y="7747000"/>
            <a:ext cx="1778000" cy="381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8309" y="705445"/>
            <a:ext cx="4875490" cy="311706"/>
          </a:xfrm>
          <a:prstGeom prst="rect">
            <a:avLst/>
          </a:prstGeom>
          <a:noFill/>
          <a:ln/>
        </p:spPr>
        <p:txBody>
          <a:bodyPr wrap="none" lIns="0" tIns="0" rIns="0" bIns="0" rtlCol="0" anchor="t"/>
          <a:lstStyle/>
          <a:p>
            <a:pPr marL="0" indent="0" algn="l">
              <a:lnSpc>
                <a:spcPts val="2450"/>
              </a:lnSpc>
              <a:buNone/>
            </a:pPr>
            <a:r>
              <a:rPr lang="en-US" sz="1950" dirty="0">
                <a:solidFill>
                  <a:srgbClr val="FAEBEB"/>
                </a:solidFill>
                <a:latin typeface="Dela Gothic One" pitchFamily="34" charset="0"/>
                <a:ea typeface="Dela Gothic One" pitchFamily="34" charset="-122"/>
                <a:cs typeface="Dela Gothic One" pitchFamily="34" charset="-120"/>
              </a:rPr>
              <a:t>Chapter 3: Ideation &amp; Solutioning</a:t>
            </a:r>
            <a:endParaRPr lang="en-US" sz="1950" dirty="0"/>
          </a:p>
        </p:txBody>
      </p:sp>
      <p:sp>
        <p:nvSpPr>
          <p:cNvPr id="3" name="Text 1"/>
          <p:cNvSpPr/>
          <p:nvPr/>
        </p:nvSpPr>
        <p:spPr>
          <a:xfrm>
            <a:off x="758309" y="1206698"/>
            <a:ext cx="11622762" cy="623530"/>
          </a:xfrm>
          <a:prstGeom prst="rect">
            <a:avLst/>
          </a:prstGeom>
          <a:noFill/>
          <a:ln/>
        </p:spPr>
        <p:txBody>
          <a:bodyPr wrap="none" lIns="0" tIns="0" rIns="0" bIns="0" rtlCol="0" anchor="t"/>
          <a:lstStyle/>
          <a:p>
            <a:pPr marL="0" indent="0" algn="l">
              <a:lnSpc>
                <a:spcPts val="4900"/>
              </a:lnSpc>
              <a:buNone/>
            </a:pPr>
            <a:r>
              <a:rPr lang="en-US" sz="3900" dirty="0">
                <a:solidFill>
                  <a:srgbClr val="FAEBEB"/>
                </a:solidFill>
                <a:latin typeface="Dela Gothic One" pitchFamily="34" charset="0"/>
                <a:ea typeface="Dela Gothic One" pitchFamily="34" charset="-122"/>
                <a:cs typeface="Dela Gothic One" pitchFamily="34" charset="-120"/>
              </a:rPr>
              <a:t>Introducing "Netflix Immersive Worlds"</a:t>
            </a:r>
            <a:endParaRPr lang="en-US" sz="3900" dirty="0"/>
          </a:p>
        </p:txBody>
      </p:sp>
      <p:sp>
        <p:nvSpPr>
          <p:cNvPr id="4" name="Text 2"/>
          <p:cNvSpPr/>
          <p:nvPr/>
        </p:nvSpPr>
        <p:spPr>
          <a:xfrm>
            <a:off x="758309" y="2114550"/>
            <a:ext cx="13113782" cy="606504"/>
          </a:xfrm>
          <a:prstGeom prst="rect">
            <a:avLst/>
          </a:prstGeom>
          <a:noFill/>
          <a:ln/>
        </p:spPr>
        <p:txBody>
          <a:bodyPr wrap="squar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Our proposed solution, "Netflix Immersive Worlds," tackles content discovery fatigue and passive consumption head-on by transforming the browsing experience into an interactive journey. It also opens new monetization opportunities.</a:t>
            </a:r>
            <a:endParaRPr lang="en-US" sz="1450" dirty="0"/>
          </a:p>
        </p:txBody>
      </p:sp>
      <p:sp>
        <p:nvSpPr>
          <p:cNvPr id="5" name="Text 3"/>
          <p:cNvSpPr/>
          <p:nvPr/>
        </p:nvSpPr>
        <p:spPr>
          <a:xfrm>
            <a:off x="1260753" y="3267194"/>
            <a:ext cx="3759518" cy="311706"/>
          </a:xfrm>
          <a:prstGeom prst="rect">
            <a:avLst/>
          </a:prstGeom>
          <a:noFill/>
          <a:ln/>
        </p:spPr>
        <p:txBody>
          <a:bodyPr wrap="none" lIns="0" tIns="0" rIns="0" bIns="0" rtlCol="0" anchor="t"/>
          <a:lstStyle/>
          <a:p>
            <a:pPr marL="0" indent="0" algn="r">
              <a:lnSpc>
                <a:spcPts val="2450"/>
              </a:lnSpc>
              <a:buNone/>
            </a:pPr>
            <a:r>
              <a:rPr lang="en-US" sz="1950" dirty="0">
                <a:solidFill>
                  <a:srgbClr val="FFE5E5"/>
                </a:solidFill>
                <a:latin typeface="Dela Gothic One" pitchFamily="34" charset="0"/>
                <a:ea typeface="Dela Gothic One" pitchFamily="34" charset="-122"/>
                <a:cs typeface="Dela Gothic One" pitchFamily="34" charset="-120"/>
              </a:rPr>
              <a:t>Interactive Content Hubs</a:t>
            </a:r>
            <a:endParaRPr lang="en-US" sz="1950" dirty="0"/>
          </a:p>
        </p:txBody>
      </p:sp>
      <p:sp>
        <p:nvSpPr>
          <p:cNvPr id="6" name="Text 4"/>
          <p:cNvSpPr/>
          <p:nvPr/>
        </p:nvSpPr>
        <p:spPr>
          <a:xfrm>
            <a:off x="758309" y="3692604"/>
            <a:ext cx="4261961" cy="909757"/>
          </a:xfrm>
          <a:prstGeom prst="rect">
            <a:avLst/>
          </a:prstGeom>
          <a:noFill/>
          <a:ln/>
        </p:spPr>
        <p:txBody>
          <a:bodyPr wrap="square" lIns="0" tIns="0" rIns="0" bIns="0" rtlCol="0" anchor="t"/>
          <a:lstStyle/>
          <a:p>
            <a:pPr marL="0" indent="0" algn="r">
              <a:lnSpc>
                <a:spcPts val="2350"/>
              </a:lnSpc>
              <a:buNone/>
            </a:pPr>
            <a:r>
              <a:rPr lang="en-US" sz="1450" dirty="0">
                <a:solidFill>
                  <a:srgbClr val="FFE5E5"/>
                </a:solidFill>
                <a:latin typeface="DM Sans" pitchFamily="34" charset="0"/>
                <a:ea typeface="DM Sans" pitchFamily="34" charset="-122"/>
                <a:cs typeface="DM Sans" pitchFamily="34" charset="-120"/>
              </a:rPr>
              <a:t>Genre-specific "worlds" (e.g., a "Sci-Fi Nexus" or "Fantasy Realm") where users navigate visually to discover content.</a:t>
            </a:r>
            <a:endParaRPr lang="en-US" sz="1450" dirty="0"/>
          </a:p>
        </p:txBody>
      </p:sp>
      <p:pic>
        <p:nvPicPr>
          <p:cNvPr id="7" name="Image 0" descr="preencoded.png"/>
          <p:cNvPicPr>
            <a:picLocks noChangeAspect="1"/>
          </p:cNvPicPr>
          <p:nvPr/>
        </p:nvPicPr>
        <p:blipFill>
          <a:blip r:embed="rId3"/>
          <a:stretch>
            <a:fillRect/>
          </a:stretch>
        </p:blipFill>
        <p:spPr>
          <a:xfrm>
            <a:off x="5020270" y="2934295"/>
            <a:ext cx="4589740" cy="4589740"/>
          </a:xfrm>
          <a:prstGeom prst="rect">
            <a:avLst/>
          </a:prstGeom>
        </p:spPr>
      </p:pic>
      <p:pic>
        <p:nvPicPr>
          <p:cNvPr id="8" name="Image 1" descr="preencoded.png"/>
          <p:cNvPicPr>
            <a:picLocks noChangeAspect="1"/>
          </p:cNvPicPr>
          <p:nvPr/>
        </p:nvPicPr>
        <p:blipFill>
          <a:blip r:embed="rId4"/>
          <a:stretch>
            <a:fillRect/>
          </a:stretch>
        </p:blipFill>
        <p:spPr>
          <a:xfrm>
            <a:off x="6225540" y="4367808"/>
            <a:ext cx="266581" cy="333137"/>
          </a:xfrm>
          <a:prstGeom prst="rect">
            <a:avLst/>
          </a:prstGeom>
        </p:spPr>
      </p:pic>
      <p:sp>
        <p:nvSpPr>
          <p:cNvPr id="9" name="Text 5"/>
          <p:cNvSpPr/>
          <p:nvPr/>
        </p:nvSpPr>
        <p:spPr>
          <a:xfrm>
            <a:off x="9610011" y="2936796"/>
            <a:ext cx="4014311" cy="311706"/>
          </a:xfrm>
          <a:prstGeom prst="rect">
            <a:avLst/>
          </a:prstGeom>
          <a:noFill/>
          <a:ln/>
        </p:spPr>
        <p:txBody>
          <a:bodyPr wrap="none" lIns="0" tIns="0" rIns="0" bIns="0" rtlCol="0" anchor="t"/>
          <a:lstStyle/>
          <a:p>
            <a:pPr marL="0" indent="0" algn="l">
              <a:lnSpc>
                <a:spcPts val="2450"/>
              </a:lnSpc>
              <a:buNone/>
            </a:pPr>
            <a:r>
              <a:rPr lang="en-US" sz="1950" dirty="0">
                <a:solidFill>
                  <a:srgbClr val="FFE5E5"/>
                </a:solidFill>
                <a:latin typeface="Dela Gothic One" pitchFamily="34" charset="0"/>
                <a:ea typeface="Dela Gothic One" pitchFamily="34" charset="-122"/>
                <a:cs typeface="Dela Gothic One" pitchFamily="34" charset="-120"/>
              </a:rPr>
              <a:t>Social &amp; Community Layers</a:t>
            </a:r>
            <a:endParaRPr lang="en-US" sz="1950" dirty="0"/>
          </a:p>
        </p:txBody>
      </p:sp>
      <p:sp>
        <p:nvSpPr>
          <p:cNvPr id="10" name="Text 6"/>
          <p:cNvSpPr/>
          <p:nvPr/>
        </p:nvSpPr>
        <p:spPr>
          <a:xfrm>
            <a:off x="9610011" y="3362206"/>
            <a:ext cx="4262080" cy="606504"/>
          </a:xfrm>
          <a:prstGeom prst="rect">
            <a:avLst/>
          </a:prstGeom>
          <a:noFill/>
          <a:ln/>
        </p:spPr>
        <p:txBody>
          <a:bodyPr wrap="squar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In-world avatars, watch parties, and shared discovery pathways with friends.</a:t>
            </a:r>
            <a:endParaRPr lang="en-US" sz="1450" dirty="0"/>
          </a:p>
        </p:txBody>
      </p:sp>
      <p:pic>
        <p:nvPicPr>
          <p:cNvPr id="11" name="Image 2" descr="preencoded.png"/>
          <p:cNvPicPr>
            <a:picLocks noChangeAspect="1"/>
          </p:cNvPicPr>
          <p:nvPr/>
        </p:nvPicPr>
        <p:blipFill>
          <a:blip r:embed="rId5"/>
          <a:stretch>
            <a:fillRect/>
          </a:stretch>
        </p:blipFill>
        <p:spPr>
          <a:xfrm>
            <a:off x="5020270" y="2934295"/>
            <a:ext cx="4589740" cy="4589740"/>
          </a:xfrm>
          <a:prstGeom prst="rect">
            <a:avLst/>
          </a:prstGeom>
        </p:spPr>
      </p:pic>
      <p:pic>
        <p:nvPicPr>
          <p:cNvPr id="12" name="Image 3" descr="preencoded.png"/>
          <p:cNvPicPr>
            <a:picLocks noChangeAspect="1"/>
          </p:cNvPicPr>
          <p:nvPr/>
        </p:nvPicPr>
        <p:blipFill>
          <a:blip r:embed="rId6"/>
          <a:stretch>
            <a:fillRect/>
          </a:stretch>
        </p:blipFill>
        <p:spPr>
          <a:xfrm>
            <a:off x="7546896" y="3938468"/>
            <a:ext cx="266581" cy="333137"/>
          </a:xfrm>
          <a:prstGeom prst="rect">
            <a:avLst/>
          </a:prstGeom>
        </p:spPr>
      </p:pic>
      <p:sp>
        <p:nvSpPr>
          <p:cNvPr id="13" name="Text 7"/>
          <p:cNvSpPr/>
          <p:nvPr/>
        </p:nvSpPr>
        <p:spPr>
          <a:xfrm>
            <a:off x="9989106" y="4258270"/>
            <a:ext cx="3876913" cy="311706"/>
          </a:xfrm>
          <a:prstGeom prst="rect">
            <a:avLst/>
          </a:prstGeom>
          <a:noFill/>
          <a:ln/>
        </p:spPr>
        <p:txBody>
          <a:bodyPr wrap="none" lIns="0" tIns="0" rIns="0" bIns="0" rtlCol="0" anchor="t"/>
          <a:lstStyle/>
          <a:p>
            <a:pPr marL="0" indent="0" algn="l">
              <a:lnSpc>
                <a:spcPts val="2450"/>
              </a:lnSpc>
              <a:buNone/>
            </a:pPr>
            <a:r>
              <a:rPr lang="en-US" sz="1950" dirty="0">
                <a:solidFill>
                  <a:srgbClr val="FFE5E5"/>
                </a:solidFill>
                <a:latin typeface="Dela Gothic One" pitchFamily="34" charset="0"/>
                <a:ea typeface="Dela Gothic One" pitchFamily="34" charset="-122"/>
                <a:cs typeface="Dela Gothic One" pitchFamily="34" charset="-120"/>
              </a:rPr>
              <a:t>AI-Driven Personalization</a:t>
            </a:r>
            <a:endParaRPr lang="en-US" sz="1950" dirty="0"/>
          </a:p>
        </p:txBody>
      </p:sp>
      <p:sp>
        <p:nvSpPr>
          <p:cNvPr id="14" name="Text 8"/>
          <p:cNvSpPr/>
          <p:nvPr/>
        </p:nvSpPr>
        <p:spPr>
          <a:xfrm>
            <a:off x="9989106" y="4683681"/>
            <a:ext cx="3882985" cy="1213009"/>
          </a:xfrm>
          <a:prstGeom prst="rect">
            <a:avLst/>
          </a:prstGeom>
          <a:noFill/>
          <a:ln/>
        </p:spPr>
        <p:txBody>
          <a:bodyPr wrap="squar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Recommendations integrated into the world's environment, guiding users to relevant content based on mood and past interactions.</a:t>
            </a:r>
            <a:endParaRPr lang="en-US" sz="1450" dirty="0"/>
          </a:p>
        </p:txBody>
      </p:sp>
      <p:pic>
        <p:nvPicPr>
          <p:cNvPr id="15" name="Image 4" descr="preencoded.png"/>
          <p:cNvPicPr>
            <a:picLocks noChangeAspect="1"/>
          </p:cNvPicPr>
          <p:nvPr/>
        </p:nvPicPr>
        <p:blipFill>
          <a:blip r:embed="rId7"/>
          <a:stretch>
            <a:fillRect/>
          </a:stretch>
        </p:blipFill>
        <p:spPr>
          <a:xfrm>
            <a:off x="5020270" y="2934295"/>
            <a:ext cx="4589740" cy="4589740"/>
          </a:xfrm>
          <a:prstGeom prst="rect">
            <a:avLst/>
          </a:prstGeom>
        </p:spPr>
      </p:pic>
      <p:pic>
        <p:nvPicPr>
          <p:cNvPr id="16" name="Image 5" descr="preencoded.png"/>
          <p:cNvPicPr>
            <a:picLocks noChangeAspect="1"/>
          </p:cNvPicPr>
          <p:nvPr/>
        </p:nvPicPr>
        <p:blipFill>
          <a:blip r:embed="rId8"/>
          <a:stretch>
            <a:fillRect/>
          </a:stretch>
        </p:blipFill>
        <p:spPr>
          <a:xfrm>
            <a:off x="8363545" y="5062537"/>
            <a:ext cx="266581" cy="333137"/>
          </a:xfrm>
          <a:prstGeom prst="rect">
            <a:avLst/>
          </a:prstGeom>
        </p:spPr>
      </p:pic>
      <p:sp>
        <p:nvSpPr>
          <p:cNvPr id="17" name="Text 9"/>
          <p:cNvSpPr/>
          <p:nvPr/>
        </p:nvSpPr>
        <p:spPr>
          <a:xfrm>
            <a:off x="9610011" y="6186249"/>
            <a:ext cx="3492937" cy="311706"/>
          </a:xfrm>
          <a:prstGeom prst="rect">
            <a:avLst/>
          </a:prstGeom>
          <a:noFill/>
          <a:ln/>
        </p:spPr>
        <p:txBody>
          <a:bodyPr wrap="none" lIns="0" tIns="0" rIns="0" bIns="0" rtlCol="0" anchor="t"/>
          <a:lstStyle/>
          <a:p>
            <a:pPr marL="0" indent="0" algn="l">
              <a:lnSpc>
                <a:spcPts val="2450"/>
              </a:lnSpc>
              <a:buNone/>
            </a:pPr>
            <a:r>
              <a:rPr lang="en-US" sz="1950" dirty="0">
                <a:solidFill>
                  <a:srgbClr val="FFE5E5"/>
                </a:solidFill>
                <a:latin typeface="Dela Gothic One" pitchFamily="34" charset="0"/>
                <a:ea typeface="Dela Gothic One" pitchFamily="34" charset="-122"/>
                <a:cs typeface="Dela Gothic One" pitchFamily="34" charset="-120"/>
              </a:rPr>
              <a:t>Premium Access Zones</a:t>
            </a:r>
            <a:endParaRPr lang="en-US" sz="1950" dirty="0"/>
          </a:p>
        </p:txBody>
      </p:sp>
      <p:sp>
        <p:nvSpPr>
          <p:cNvPr id="18" name="Text 10"/>
          <p:cNvSpPr/>
          <p:nvPr/>
        </p:nvSpPr>
        <p:spPr>
          <a:xfrm>
            <a:off x="9610011" y="6611660"/>
            <a:ext cx="4262080" cy="909757"/>
          </a:xfrm>
          <a:prstGeom prst="rect">
            <a:avLst/>
          </a:prstGeom>
          <a:noFill/>
          <a:ln/>
        </p:spPr>
        <p:txBody>
          <a:bodyPr wrap="squar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Exclusive areas within worlds for premium subscribers, offering early access or bonus features, driving ARPU.</a:t>
            </a:r>
            <a:endParaRPr lang="en-US" sz="1450" dirty="0"/>
          </a:p>
        </p:txBody>
      </p:sp>
      <p:pic>
        <p:nvPicPr>
          <p:cNvPr id="19" name="Image 6" descr="preencoded.png"/>
          <p:cNvPicPr>
            <a:picLocks noChangeAspect="1"/>
          </p:cNvPicPr>
          <p:nvPr/>
        </p:nvPicPr>
        <p:blipFill>
          <a:blip r:embed="rId9"/>
          <a:stretch>
            <a:fillRect/>
          </a:stretch>
        </p:blipFill>
        <p:spPr>
          <a:xfrm>
            <a:off x="5020270" y="2934295"/>
            <a:ext cx="4589740" cy="4589740"/>
          </a:xfrm>
          <a:prstGeom prst="rect">
            <a:avLst/>
          </a:prstGeom>
        </p:spPr>
      </p:pic>
      <p:pic>
        <p:nvPicPr>
          <p:cNvPr id="20" name="Image 7" descr="preencoded.png"/>
          <p:cNvPicPr>
            <a:picLocks noChangeAspect="1"/>
          </p:cNvPicPr>
          <p:nvPr/>
        </p:nvPicPr>
        <p:blipFill>
          <a:blip r:embed="rId10"/>
          <a:stretch>
            <a:fillRect/>
          </a:stretch>
        </p:blipFill>
        <p:spPr>
          <a:xfrm>
            <a:off x="7546896" y="6186607"/>
            <a:ext cx="266581" cy="333137"/>
          </a:xfrm>
          <a:prstGeom prst="rect">
            <a:avLst/>
          </a:prstGeom>
        </p:spPr>
      </p:pic>
      <p:sp>
        <p:nvSpPr>
          <p:cNvPr id="21" name="Text 11"/>
          <p:cNvSpPr/>
          <p:nvPr/>
        </p:nvSpPr>
        <p:spPr>
          <a:xfrm>
            <a:off x="2152650" y="5704165"/>
            <a:ext cx="2867620" cy="311706"/>
          </a:xfrm>
          <a:prstGeom prst="rect">
            <a:avLst/>
          </a:prstGeom>
          <a:noFill/>
          <a:ln/>
        </p:spPr>
        <p:txBody>
          <a:bodyPr wrap="none" lIns="0" tIns="0" rIns="0" bIns="0" rtlCol="0" anchor="t"/>
          <a:lstStyle/>
          <a:p>
            <a:pPr marL="0" indent="0" algn="r">
              <a:lnSpc>
                <a:spcPts val="2450"/>
              </a:lnSpc>
              <a:buNone/>
            </a:pPr>
            <a:r>
              <a:rPr lang="en-US" sz="1950" dirty="0">
                <a:solidFill>
                  <a:srgbClr val="FFE5E5"/>
                </a:solidFill>
                <a:latin typeface="Dela Gothic One" pitchFamily="34" charset="0"/>
                <a:ea typeface="Dela Gothic One" pitchFamily="34" charset="-122"/>
                <a:cs typeface="Dela Gothic One" pitchFamily="34" charset="-120"/>
              </a:rPr>
              <a:t>Gamified Discovery</a:t>
            </a:r>
            <a:endParaRPr lang="en-US" sz="1950" dirty="0"/>
          </a:p>
        </p:txBody>
      </p:sp>
      <p:sp>
        <p:nvSpPr>
          <p:cNvPr id="22" name="Text 12"/>
          <p:cNvSpPr/>
          <p:nvPr/>
        </p:nvSpPr>
        <p:spPr>
          <a:xfrm>
            <a:off x="758309" y="6129576"/>
            <a:ext cx="4261961" cy="909757"/>
          </a:xfrm>
          <a:prstGeom prst="rect">
            <a:avLst/>
          </a:prstGeom>
          <a:noFill/>
          <a:ln/>
        </p:spPr>
        <p:txBody>
          <a:bodyPr wrap="square" lIns="0" tIns="0" rIns="0" bIns="0" rtlCol="0" anchor="t"/>
          <a:lstStyle/>
          <a:p>
            <a:pPr marL="0" indent="0" algn="r">
              <a:lnSpc>
                <a:spcPts val="2350"/>
              </a:lnSpc>
              <a:buNone/>
            </a:pPr>
            <a:r>
              <a:rPr lang="en-US" sz="1450" dirty="0">
                <a:solidFill>
                  <a:srgbClr val="FFE5E5"/>
                </a:solidFill>
                <a:latin typeface="DM Sans" pitchFamily="34" charset="0"/>
                <a:ea typeface="DM Sans" pitchFamily="34" charset="-122"/>
                <a:cs typeface="DM Sans" pitchFamily="34" charset="-120"/>
              </a:rPr>
              <a:t>Small quests or challenges within worlds that lead to new content or behind-the-scenes material.</a:t>
            </a:r>
            <a:endParaRPr lang="en-US" sz="1450" dirty="0"/>
          </a:p>
        </p:txBody>
      </p:sp>
      <p:pic>
        <p:nvPicPr>
          <p:cNvPr id="23" name="Image 8" descr="preencoded.png"/>
          <p:cNvPicPr>
            <a:picLocks noChangeAspect="1"/>
          </p:cNvPicPr>
          <p:nvPr/>
        </p:nvPicPr>
        <p:blipFill>
          <a:blip r:embed="rId11"/>
          <a:stretch>
            <a:fillRect/>
          </a:stretch>
        </p:blipFill>
        <p:spPr>
          <a:xfrm>
            <a:off x="5020270" y="2934295"/>
            <a:ext cx="4589740" cy="4589740"/>
          </a:xfrm>
          <a:prstGeom prst="rect">
            <a:avLst/>
          </a:prstGeom>
        </p:spPr>
      </p:pic>
      <p:pic>
        <p:nvPicPr>
          <p:cNvPr id="24" name="Image 9" descr="preencoded.png"/>
          <p:cNvPicPr>
            <a:picLocks noChangeAspect="1"/>
          </p:cNvPicPr>
          <p:nvPr/>
        </p:nvPicPr>
        <p:blipFill>
          <a:blip r:embed="rId12"/>
          <a:stretch>
            <a:fillRect/>
          </a:stretch>
        </p:blipFill>
        <p:spPr>
          <a:xfrm>
            <a:off x="6225540" y="5757267"/>
            <a:ext cx="266581" cy="333137"/>
          </a:xfrm>
          <a:prstGeom prst="rect">
            <a:avLst/>
          </a:prstGeom>
        </p:spPr>
      </p:pic>
      <p:sp>
        <p:nvSpPr>
          <p:cNvPr id="25" name="Rectangle 24">
            <a:extLst>
              <a:ext uri="{FF2B5EF4-FFF2-40B4-BE49-F238E27FC236}">
                <a16:creationId xmlns:a16="http://schemas.microsoft.com/office/drawing/2014/main" id="{8F8EEDBC-6E14-03E8-2871-85F120962238}"/>
              </a:ext>
            </a:extLst>
          </p:cNvPr>
          <p:cNvSpPr/>
          <p:nvPr/>
        </p:nvSpPr>
        <p:spPr>
          <a:xfrm>
            <a:off x="12687300" y="7810500"/>
            <a:ext cx="1841500" cy="2794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650CFC12-43D1-F22C-1D1F-3F85D8BF7733}"/>
              </a:ext>
            </a:extLst>
          </p:cNvPr>
          <p:cNvSpPr/>
          <p:nvPr/>
        </p:nvSpPr>
        <p:spPr>
          <a:xfrm>
            <a:off x="12903200" y="7658100"/>
            <a:ext cx="1625600" cy="5715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773787"/>
            <a:ext cx="7627382" cy="1247061"/>
          </a:xfrm>
          <a:prstGeom prst="rect">
            <a:avLst/>
          </a:prstGeom>
          <a:noFill/>
          <a:ln/>
        </p:spPr>
        <p:txBody>
          <a:bodyPr wrap="square" lIns="0" tIns="0" rIns="0" bIns="0" rtlCol="0" anchor="t"/>
          <a:lstStyle/>
          <a:p>
            <a:pPr marL="0" indent="0" algn="l">
              <a:lnSpc>
                <a:spcPts val="4900"/>
              </a:lnSpc>
              <a:buNone/>
            </a:pPr>
            <a:r>
              <a:rPr lang="en-US" sz="3900" dirty="0">
                <a:solidFill>
                  <a:srgbClr val="FAEBEB"/>
                </a:solidFill>
                <a:latin typeface="Dela Gothic One" pitchFamily="34" charset="0"/>
                <a:ea typeface="Dela Gothic One" pitchFamily="34" charset="-122"/>
                <a:cs typeface="Dela Gothic One" pitchFamily="34" charset="-120"/>
              </a:rPr>
              <a:t>Proposed Solution: System Diagram &amp; Actors</a:t>
            </a:r>
            <a:endParaRPr lang="en-US" sz="3900" dirty="0"/>
          </a:p>
        </p:txBody>
      </p:sp>
      <p:sp>
        <p:nvSpPr>
          <p:cNvPr id="4" name="Text 1"/>
          <p:cNvSpPr/>
          <p:nvPr/>
        </p:nvSpPr>
        <p:spPr>
          <a:xfrm>
            <a:off x="6244709" y="2305169"/>
            <a:ext cx="7627382" cy="606504"/>
          </a:xfrm>
          <a:prstGeom prst="rect">
            <a:avLst/>
          </a:prstGeom>
          <a:noFill/>
          <a:ln/>
        </p:spPr>
        <p:txBody>
          <a:bodyPr wrap="squar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The "Netflix Immersive Worlds" system involves several key actors and interconnected components to deliver its innovative experience.</a:t>
            </a:r>
            <a:endParaRPr lang="en-US" sz="1450" dirty="0"/>
          </a:p>
        </p:txBody>
      </p:sp>
      <p:sp>
        <p:nvSpPr>
          <p:cNvPr id="5" name="Text 2"/>
          <p:cNvSpPr/>
          <p:nvPr/>
        </p:nvSpPr>
        <p:spPr>
          <a:xfrm>
            <a:off x="6244709" y="3124914"/>
            <a:ext cx="7627382" cy="606504"/>
          </a:xfrm>
          <a:prstGeom prst="rect">
            <a:avLst/>
          </a:prstGeom>
          <a:noFill/>
          <a:ln/>
        </p:spPr>
        <p:txBody>
          <a:bodyPr wrap="square" lIns="0" tIns="0" rIns="0" bIns="0" rtlCol="0" anchor="t"/>
          <a:lstStyle/>
          <a:p>
            <a:pPr marL="0" indent="0" algn="l">
              <a:lnSpc>
                <a:spcPts val="2350"/>
              </a:lnSpc>
              <a:buNone/>
            </a:pPr>
            <a:r>
              <a:rPr lang="en-US" sz="1450" b="1" dirty="0">
                <a:solidFill>
                  <a:srgbClr val="FFE5E5"/>
                </a:solidFill>
                <a:latin typeface="DM Sans" pitchFamily="34" charset="0"/>
                <a:ea typeface="DM Sans" pitchFamily="34" charset="-122"/>
                <a:cs typeface="DM Sans" pitchFamily="34" charset="-120"/>
              </a:rPr>
              <a:t>Key Actors:</a:t>
            </a:r>
            <a:r>
              <a:rPr lang="en-US" sz="1450" dirty="0">
                <a:solidFill>
                  <a:srgbClr val="FFE5E5"/>
                </a:solidFill>
                <a:latin typeface="DM Sans" pitchFamily="34" charset="0"/>
                <a:ea typeface="DM Sans" pitchFamily="34" charset="-122"/>
                <a:cs typeface="DM Sans" pitchFamily="34" charset="-120"/>
              </a:rPr>
              <a:t> </a:t>
            </a:r>
            <a:endParaRPr lang="en-US" sz="1450" dirty="0"/>
          </a:p>
        </p:txBody>
      </p:sp>
      <p:sp>
        <p:nvSpPr>
          <p:cNvPr id="6" name="Text 3"/>
          <p:cNvSpPr/>
          <p:nvPr/>
        </p:nvSpPr>
        <p:spPr>
          <a:xfrm>
            <a:off x="6244709" y="3944660"/>
            <a:ext cx="7627382" cy="303252"/>
          </a:xfrm>
          <a:prstGeom prst="rect">
            <a:avLst/>
          </a:prstGeom>
          <a:noFill/>
          <a:ln/>
        </p:spPr>
        <p:txBody>
          <a:bodyPr wrap="none" lIns="0" tIns="0" rIns="0" bIns="0" rtlCol="0" anchor="t"/>
          <a:lstStyle/>
          <a:p>
            <a:pPr marL="342900" indent="-342900" algn="l">
              <a:lnSpc>
                <a:spcPts val="2350"/>
              </a:lnSpc>
              <a:buSzPct val="100000"/>
              <a:buChar char="•"/>
            </a:pPr>
            <a:r>
              <a:rPr lang="en-US" sz="1450" b="1" dirty="0">
                <a:solidFill>
                  <a:srgbClr val="FFE5E5"/>
                </a:solidFill>
                <a:latin typeface="DM Sans" pitchFamily="34" charset="0"/>
                <a:ea typeface="DM Sans" pitchFamily="34" charset="-122"/>
                <a:cs typeface="DM Sans" pitchFamily="34" charset="-120"/>
              </a:rPr>
              <a:t>User:</a:t>
            </a:r>
            <a:endParaRPr lang="en-US" sz="1450" dirty="0"/>
          </a:p>
        </p:txBody>
      </p:sp>
      <p:sp>
        <p:nvSpPr>
          <p:cNvPr id="7" name="Text 4"/>
          <p:cNvSpPr/>
          <p:nvPr/>
        </p:nvSpPr>
        <p:spPr>
          <a:xfrm>
            <a:off x="6244709" y="4314230"/>
            <a:ext cx="7627382" cy="606504"/>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FFE5E5"/>
                </a:solidFill>
                <a:latin typeface="DM Sans" pitchFamily="34" charset="0"/>
                <a:ea typeface="DM Sans" pitchFamily="34" charset="-122"/>
                <a:cs typeface="DM Sans" pitchFamily="34" charset="-120"/>
              </a:rPr>
              <a:t>Content Discovery Engine:</a:t>
            </a:r>
            <a:r>
              <a:rPr lang="en-US" sz="1450" dirty="0">
                <a:solidFill>
                  <a:srgbClr val="FFE5E5"/>
                </a:solidFill>
                <a:latin typeface="DM Sans" pitchFamily="34" charset="0"/>
                <a:ea typeface="DM Sans" pitchFamily="34" charset="-122"/>
                <a:cs typeface="DM Sans" pitchFamily="34" charset="-120"/>
              </a:rPr>
              <a:t> Powers dynamic content loading and contextual recommendations within each world.</a:t>
            </a:r>
            <a:endParaRPr lang="en-US" sz="1450" dirty="0"/>
          </a:p>
        </p:txBody>
      </p:sp>
      <p:sp>
        <p:nvSpPr>
          <p:cNvPr id="8" name="Text 5"/>
          <p:cNvSpPr/>
          <p:nvPr/>
        </p:nvSpPr>
        <p:spPr>
          <a:xfrm>
            <a:off x="6244709" y="4987052"/>
            <a:ext cx="7627382" cy="606504"/>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FFE5E5"/>
                </a:solidFill>
                <a:latin typeface="DM Sans" pitchFamily="34" charset="0"/>
                <a:ea typeface="DM Sans" pitchFamily="34" charset="-122"/>
                <a:cs typeface="DM Sans" pitchFamily="34" charset="-120"/>
              </a:rPr>
              <a:t>Social Interaction Module:</a:t>
            </a:r>
            <a:r>
              <a:rPr lang="en-US" sz="1450" dirty="0">
                <a:solidFill>
                  <a:srgbClr val="FFE5E5"/>
                </a:solidFill>
                <a:latin typeface="DM Sans" pitchFamily="34" charset="0"/>
                <a:ea typeface="DM Sans" pitchFamily="34" charset="-122"/>
                <a:cs typeface="DM Sans" pitchFamily="34" charset="-120"/>
              </a:rPr>
              <a:t> Facilitates multi-user presence, chat, and shared experiences.</a:t>
            </a:r>
            <a:endParaRPr lang="en-US" sz="1450" dirty="0"/>
          </a:p>
        </p:txBody>
      </p:sp>
      <p:sp>
        <p:nvSpPr>
          <p:cNvPr id="9" name="Text 6"/>
          <p:cNvSpPr/>
          <p:nvPr/>
        </p:nvSpPr>
        <p:spPr>
          <a:xfrm>
            <a:off x="6244709" y="5659874"/>
            <a:ext cx="7627382" cy="606504"/>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FFE5E5"/>
                </a:solidFill>
                <a:latin typeface="DM Sans" pitchFamily="34" charset="0"/>
                <a:ea typeface="DM Sans" pitchFamily="34" charset="-122"/>
                <a:cs typeface="DM Sans" pitchFamily="34" charset="-120"/>
              </a:rPr>
              <a:t>AI Recommendation System:</a:t>
            </a:r>
            <a:r>
              <a:rPr lang="en-US" sz="1450" dirty="0">
                <a:solidFill>
                  <a:srgbClr val="FFE5E5"/>
                </a:solidFill>
                <a:latin typeface="DM Sans" pitchFamily="34" charset="0"/>
                <a:ea typeface="DM Sans" pitchFamily="34" charset="-122"/>
                <a:cs typeface="DM Sans" pitchFamily="34" charset="-120"/>
              </a:rPr>
              <a:t> Learns user preferences and dynamically adjusts world elements and content suggestions.</a:t>
            </a:r>
            <a:endParaRPr lang="en-US" sz="1450" dirty="0"/>
          </a:p>
        </p:txBody>
      </p:sp>
      <p:sp>
        <p:nvSpPr>
          <p:cNvPr id="10" name="Text 7"/>
          <p:cNvSpPr/>
          <p:nvPr/>
        </p:nvSpPr>
        <p:spPr>
          <a:xfrm>
            <a:off x="6244709" y="6332696"/>
            <a:ext cx="7627382" cy="606504"/>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FFE5E5"/>
                </a:solidFill>
                <a:latin typeface="DM Sans" pitchFamily="34" charset="0"/>
                <a:ea typeface="DM Sans" pitchFamily="34" charset="-122"/>
                <a:cs typeface="DM Sans" pitchFamily="34" charset="-120"/>
              </a:rPr>
              <a:t>Backend Content Management:</a:t>
            </a:r>
            <a:r>
              <a:rPr lang="en-US" sz="1450" dirty="0">
                <a:solidFill>
                  <a:srgbClr val="FFE5E5"/>
                </a:solidFill>
                <a:latin typeface="DM Sans" pitchFamily="34" charset="0"/>
                <a:ea typeface="DM Sans" pitchFamily="34" charset="-122"/>
                <a:cs typeface="DM Sans" pitchFamily="34" charset="-120"/>
              </a:rPr>
              <a:t> Integrates content metadata, interactive elements, and premium access rules.</a:t>
            </a:r>
            <a:endParaRPr lang="en-US" sz="1450" dirty="0"/>
          </a:p>
        </p:txBody>
      </p:sp>
      <p:sp>
        <p:nvSpPr>
          <p:cNvPr id="11" name="Text 8"/>
          <p:cNvSpPr/>
          <p:nvPr/>
        </p:nvSpPr>
        <p:spPr>
          <a:xfrm>
            <a:off x="6244709" y="7152442"/>
            <a:ext cx="7627382" cy="303252"/>
          </a:xfrm>
          <a:prstGeom prst="rect">
            <a:avLst/>
          </a:prstGeom>
          <a:noFill/>
          <a:ln/>
        </p:spPr>
        <p:txBody>
          <a:bodyPr wrap="none" lIns="0" tIns="0" rIns="0" bIns="0" rtlCol="0" anchor="t"/>
          <a:lstStyle/>
          <a:p>
            <a:pPr marL="0" indent="0" algn="l">
              <a:lnSpc>
                <a:spcPts val="2350"/>
              </a:lnSpc>
              <a:buNone/>
            </a:pPr>
            <a:endParaRPr lang="en-US" sz="1450" dirty="0"/>
          </a:p>
        </p:txBody>
      </p:sp>
      <p:sp>
        <p:nvSpPr>
          <p:cNvPr id="12" name="Rectangle 11">
            <a:extLst>
              <a:ext uri="{FF2B5EF4-FFF2-40B4-BE49-F238E27FC236}">
                <a16:creationId xmlns:a16="http://schemas.microsoft.com/office/drawing/2014/main" id="{865DEAE5-1C5D-9DD6-2775-6863D21E87D1}"/>
              </a:ext>
            </a:extLst>
          </p:cNvPr>
          <p:cNvSpPr/>
          <p:nvPr/>
        </p:nvSpPr>
        <p:spPr>
          <a:xfrm>
            <a:off x="12509500" y="7658100"/>
            <a:ext cx="2032000" cy="4699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8309" y="859155"/>
            <a:ext cx="6663571" cy="311706"/>
          </a:xfrm>
          <a:prstGeom prst="rect">
            <a:avLst/>
          </a:prstGeom>
          <a:noFill/>
          <a:ln/>
        </p:spPr>
        <p:txBody>
          <a:bodyPr wrap="none" lIns="0" tIns="0" rIns="0" bIns="0" rtlCol="0" anchor="t"/>
          <a:lstStyle/>
          <a:p>
            <a:pPr marL="0" indent="0" algn="l">
              <a:lnSpc>
                <a:spcPts val="2450"/>
              </a:lnSpc>
              <a:buNone/>
            </a:pPr>
            <a:r>
              <a:rPr lang="en-US" sz="1950" dirty="0">
                <a:solidFill>
                  <a:srgbClr val="FAEBEB"/>
                </a:solidFill>
                <a:latin typeface="Dela Gothic One" pitchFamily="34" charset="0"/>
                <a:ea typeface="Dela Gothic One" pitchFamily="34" charset="-122"/>
                <a:cs typeface="Dela Gothic One" pitchFamily="34" charset="-120"/>
              </a:rPr>
              <a:t>Chapter 4: Anticipating &amp; Measuring Success</a:t>
            </a:r>
            <a:endParaRPr lang="en-US" sz="1950" dirty="0"/>
          </a:p>
        </p:txBody>
      </p:sp>
      <p:sp>
        <p:nvSpPr>
          <p:cNvPr id="3" name="Text 1"/>
          <p:cNvSpPr/>
          <p:nvPr/>
        </p:nvSpPr>
        <p:spPr>
          <a:xfrm>
            <a:off x="758309" y="1360408"/>
            <a:ext cx="12568595" cy="623530"/>
          </a:xfrm>
          <a:prstGeom prst="rect">
            <a:avLst/>
          </a:prstGeom>
          <a:noFill/>
          <a:ln/>
        </p:spPr>
        <p:txBody>
          <a:bodyPr wrap="none" lIns="0" tIns="0" rIns="0" bIns="0" rtlCol="0" anchor="t"/>
          <a:lstStyle/>
          <a:p>
            <a:pPr marL="0" indent="0" algn="l">
              <a:lnSpc>
                <a:spcPts val="4900"/>
              </a:lnSpc>
              <a:buNone/>
            </a:pPr>
            <a:r>
              <a:rPr lang="en-US" sz="3900" dirty="0">
                <a:solidFill>
                  <a:srgbClr val="FAEBEB"/>
                </a:solidFill>
                <a:latin typeface="Dela Gothic One" pitchFamily="34" charset="0"/>
                <a:ea typeface="Dela Gothic One" pitchFamily="34" charset="-122"/>
                <a:cs typeface="Dela Gothic One" pitchFamily="34" charset="-120"/>
              </a:rPr>
              <a:t>Second-Order Thinking &amp; Success Metrics</a:t>
            </a:r>
            <a:endParaRPr lang="en-US" sz="3900" dirty="0"/>
          </a:p>
        </p:txBody>
      </p:sp>
      <p:sp>
        <p:nvSpPr>
          <p:cNvPr id="4" name="Shape 2"/>
          <p:cNvSpPr/>
          <p:nvPr/>
        </p:nvSpPr>
        <p:spPr>
          <a:xfrm>
            <a:off x="758309" y="2363033"/>
            <a:ext cx="3453408" cy="236934"/>
          </a:xfrm>
          <a:prstGeom prst="roundRect">
            <a:avLst>
              <a:gd name="adj" fmla="val 33606"/>
            </a:avLst>
          </a:prstGeom>
          <a:solidFill>
            <a:srgbClr val="740B0B"/>
          </a:solidFill>
          <a:ln w="7620">
            <a:solidFill>
              <a:srgbClr val="8D2424"/>
            </a:solidFill>
            <a:prstDash val="solid"/>
          </a:ln>
        </p:spPr>
        <p:txBody>
          <a:bodyPr/>
          <a:lstStyle/>
          <a:p>
            <a:endParaRPr lang="en-US"/>
          </a:p>
        </p:txBody>
      </p:sp>
      <p:sp>
        <p:nvSpPr>
          <p:cNvPr id="5" name="Shape 3"/>
          <p:cNvSpPr/>
          <p:nvPr/>
        </p:nvSpPr>
        <p:spPr>
          <a:xfrm>
            <a:off x="758309" y="2363033"/>
            <a:ext cx="863322" cy="236934"/>
          </a:xfrm>
          <a:prstGeom prst="roundRect">
            <a:avLst>
              <a:gd name="adj" fmla="val 33606"/>
            </a:avLst>
          </a:prstGeom>
          <a:solidFill>
            <a:srgbClr val="C91313"/>
          </a:solidFill>
          <a:ln/>
        </p:spPr>
        <p:txBody>
          <a:bodyPr/>
          <a:lstStyle/>
          <a:p>
            <a:endParaRPr lang="en-US"/>
          </a:p>
        </p:txBody>
      </p:sp>
      <p:sp>
        <p:nvSpPr>
          <p:cNvPr id="6" name="Text 4"/>
          <p:cNvSpPr/>
          <p:nvPr/>
        </p:nvSpPr>
        <p:spPr>
          <a:xfrm>
            <a:off x="4353878" y="2363033"/>
            <a:ext cx="617696" cy="236934"/>
          </a:xfrm>
          <a:prstGeom prst="rect">
            <a:avLst/>
          </a:prstGeom>
          <a:noFill/>
          <a:ln/>
        </p:spPr>
        <p:txBody>
          <a:bodyPr wrap="none" lIns="0" tIns="0" rIns="0" bIns="0" rtlCol="0" anchor="t"/>
          <a:lstStyle/>
          <a:p>
            <a:pPr marL="0" indent="0" algn="l">
              <a:lnSpc>
                <a:spcPts val="1850"/>
              </a:lnSpc>
              <a:buNone/>
            </a:pPr>
            <a:r>
              <a:rPr lang="en-US" sz="1850" dirty="0">
                <a:solidFill>
                  <a:srgbClr val="FFE5E5"/>
                </a:solidFill>
                <a:latin typeface="Dela Gothic One" pitchFamily="34" charset="0"/>
                <a:ea typeface="Dela Gothic One" pitchFamily="34" charset="-122"/>
                <a:cs typeface="Dela Gothic One" pitchFamily="34" charset="-120"/>
              </a:rPr>
              <a:t>25%</a:t>
            </a:r>
            <a:endParaRPr lang="en-US" sz="1850" dirty="0"/>
          </a:p>
        </p:txBody>
      </p:sp>
      <p:sp>
        <p:nvSpPr>
          <p:cNvPr id="7" name="Text 5"/>
          <p:cNvSpPr/>
          <p:nvPr/>
        </p:nvSpPr>
        <p:spPr>
          <a:xfrm>
            <a:off x="758309" y="2836902"/>
            <a:ext cx="3488293" cy="311706"/>
          </a:xfrm>
          <a:prstGeom prst="rect">
            <a:avLst/>
          </a:prstGeom>
          <a:noFill/>
          <a:ln/>
        </p:spPr>
        <p:txBody>
          <a:bodyPr wrap="none" lIns="0" tIns="0" rIns="0" bIns="0" rtlCol="0" anchor="t"/>
          <a:lstStyle/>
          <a:p>
            <a:pPr marL="0" indent="0" algn="l">
              <a:lnSpc>
                <a:spcPts val="2450"/>
              </a:lnSpc>
              <a:buNone/>
            </a:pPr>
            <a:r>
              <a:rPr lang="en-US" sz="1950" dirty="0">
                <a:solidFill>
                  <a:srgbClr val="FFE5E5"/>
                </a:solidFill>
                <a:latin typeface="Dela Gothic One" pitchFamily="34" charset="0"/>
                <a:ea typeface="Dela Gothic One" pitchFamily="34" charset="-122"/>
                <a:cs typeface="Dela Gothic One" pitchFamily="34" charset="-120"/>
              </a:rPr>
              <a:t>Increased Engagement</a:t>
            </a:r>
            <a:endParaRPr lang="en-US" sz="1950" dirty="0"/>
          </a:p>
        </p:txBody>
      </p:sp>
      <p:sp>
        <p:nvSpPr>
          <p:cNvPr id="8" name="Text 6"/>
          <p:cNvSpPr/>
          <p:nvPr/>
        </p:nvSpPr>
        <p:spPr>
          <a:xfrm>
            <a:off x="758309" y="3262313"/>
            <a:ext cx="4213265" cy="909757"/>
          </a:xfrm>
          <a:prstGeom prst="rect">
            <a:avLst/>
          </a:prstGeom>
          <a:noFill/>
          <a:ln/>
        </p:spPr>
        <p:txBody>
          <a:bodyPr wrap="squar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Aim for a 25% increase in average session duration and a 15% rise in unique content titles viewed per user within the immersive worlds.</a:t>
            </a:r>
            <a:endParaRPr lang="en-US" sz="1450" dirty="0"/>
          </a:p>
        </p:txBody>
      </p:sp>
      <p:sp>
        <p:nvSpPr>
          <p:cNvPr id="9" name="Shape 7"/>
          <p:cNvSpPr/>
          <p:nvPr/>
        </p:nvSpPr>
        <p:spPr>
          <a:xfrm>
            <a:off x="5208508" y="2363033"/>
            <a:ext cx="3515916" cy="236934"/>
          </a:xfrm>
          <a:prstGeom prst="roundRect">
            <a:avLst>
              <a:gd name="adj" fmla="val 33606"/>
            </a:avLst>
          </a:prstGeom>
          <a:solidFill>
            <a:srgbClr val="740B0B"/>
          </a:solidFill>
          <a:ln w="7620">
            <a:solidFill>
              <a:srgbClr val="8D2424"/>
            </a:solidFill>
            <a:prstDash val="solid"/>
          </a:ln>
        </p:spPr>
        <p:txBody>
          <a:bodyPr/>
          <a:lstStyle/>
          <a:p>
            <a:endParaRPr lang="en-US"/>
          </a:p>
        </p:txBody>
      </p:sp>
      <p:sp>
        <p:nvSpPr>
          <p:cNvPr id="10" name="Shape 8"/>
          <p:cNvSpPr/>
          <p:nvPr/>
        </p:nvSpPr>
        <p:spPr>
          <a:xfrm>
            <a:off x="5208508" y="2363033"/>
            <a:ext cx="351592" cy="236934"/>
          </a:xfrm>
          <a:prstGeom prst="roundRect">
            <a:avLst>
              <a:gd name="adj" fmla="val 33606"/>
            </a:avLst>
          </a:prstGeom>
          <a:solidFill>
            <a:srgbClr val="C91313"/>
          </a:solidFill>
          <a:ln/>
        </p:spPr>
        <p:txBody>
          <a:bodyPr/>
          <a:lstStyle/>
          <a:p>
            <a:endParaRPr lang="en-US"/>
          </a:p>
        </p:txBody>
      </p:sp>
      <p:sp>
        <p:nvSpPr>
          <p:cNvPr id="11" name="Text 9"/>
          <p:cNvSpPr/>
          <p:nvPr/>
        </p:nvSpPr>
        <p:spPr>
          <a:xfrm>
            <a:off x="8866584" y="2363033"/>
            <a:ext cx="555188" cy="236934"/>
          </a:xfrm>
          <a:prstGeom prst="rect">
            <a:avLst/>
          </a:prstGeom>
          <a:noFill/>
          <a:ln/>
        </p:spPr>
        <p:txBody>
          <a:bodyPr wrap="none" lIns="0" tIns="0" rIns="0" bIns="0" rtlCol="0" anchor="t"/>
          <a:lstStyle/>
          <a:p>
            <a:pPr marL="0" indent="0" algn="l">
              <a:lnSpc>
                <a:spcPts val="1850"/>
              </a:lnSpc>
              <a:buNone/>
            </a:pPr>
            <a:r>
              <a:rPr lang="en-US" sz="1850" dirty="0">
                <a:solidFill>
                  <a:srgbClr val="FFE5E5"/>
                </a:solidFill>
                <a:latin typeface="Dela Gothic One" pitchFamily="34" charset="0"/>
                <a:ea typeface="Dela Gothic One" pitchFamily="34" charset="-122"/>
                <a:cs typeface="Dela Gothic One" pitchFamily="34" charset="-120"/>
              </a:rPr>
              <a:t>10%</a:t>
            </a:r>
            <a:endParaRPr lang="en-US" sz="1850" dirty="0"/>
          </a:p>
        </p:txBody>
      </p:sp>
      <p:sp>
        <p:nvSpPr>
          <p:cNvPr id="12" name="Text 10"/>
          <p:cNvSpPr/>
          <p:nvPr/>
        </p:nvSpPr>
        <p:spPr>
          <a:xfrm>
            <a:off x="5208508" y="2836902"/>
            <a:ext cx="2494359" cy="311706"/>
          </a:xfrm>
          <a:prstGeom prst="rect">
            <a:avLst/>
          </a:prstGeom>
          <a:noFill/>
          <a:ln/>
        </p:spPr>
        <p:txBody>
          <a:bodyPr wrap="none" lIns="0" tIns="0" rIns="0" bIns="0" rtlCol="0" anchor="t"/>
          <a:lstStyle/>
          <a:p>
            <a:pPr marL="0" indent="0" algn="l">
              <a:lnSpc>
                <a:spcPts val="2450"/>
              </a:lnSpc>
              <a:buNone/>
            </a:pPr>
            <a:r>
              <a:rPr lang="en-US" sz="1950" dirty="0">
                <a:solidFill>
                  <a:srgbClr val="FFE5E5"/>
                </a:solidFill>
                <a:latin typeface="Dela Gothic One" pitchFamily="34" charset="0"/>
                <a:ea typeface="Dela Gothic One" pitchFamily="34" charset="-122"/>
                <a:cs typeface="Dela Gothic One" pitchFamily="34" charset="-120"/>
              </a:rPr>
              <a:t>Reduced Churn</a:t>
            </a:r>
            <a:endParaRPr lang="en-US" sz="1950" dirty="0"/>
          </a:p>
        </p:txBody>
      </p:sp>
      <p:sp>
        <p:nvSpPr>
          <p:cNvPr id="13" name="Text 11"/>
          <p:cNvSpPr/>
          <p:nvPr/>
        </p:nvSpPr>
        <p:spPr>
          <a:xfrm>
            <a:off x="5208508" y="3262313"/>
            <a:ext cx="4213265" cy="909757"/>
          </a:xfrm>
          <a:prstGeom prst="rect">
            <a:avLst/>
          </a:prstGeom>
          <a:noFill/>
          <a:ln/>
        </p:spPr>
        <p:txBody>
          <a:bodyPr wrap="squar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Target a 10% reduction in churn rate for users actively engaging with Immersive Worlds, reflecting increased stickiness.</a:t>
            </a:r>
            <a:endParaRPr lang="en-US" sz="1450" dirty="0"/>
          </a:p>
        </p:txBody>
      </p:sp>
      <p:sp>
        <p:nvSpPr>
          <p:cNvPr id="14" name="Shape 12"/>
          <p:cNvSpPr/>
          <p:nvPr/>
        </p:nvSpPr>
        <p:spPr>
          <a:xfrm>
            <a:off x="9658707" y="2363033"/>
            <a:ext cx="3651290" cy="236934"/>
          </a:xfrm>
          <a:prstGeom prst="roundRect">
            <a:avLst>
              <a:gd name="adj" fmla="val 33606"/>
            </a:avLst>
          </a:prstGeom>
          <a:solidFill>
            <a:srgbClr val="740B0B"/>
          </a:solidFill>
          <a:ln w="7620">
            <a:solidFill>
              <a:srgbClr val="8D2424"/>
            </a:solidFill>
            <a:prstDash val="solid"/>
          </a:ln>
        </p:spPr>
        <p:txBody>
          <a:bodyPr/>
          <a:lstStyle/>
          <a:p>
            <a:endParaRPr lang="en-US"/>
          </a:p>
        </p:txBody>
      </p:sp>
      <p:sp>
        <p:nvSpPr>
          <p:cNvPr id="15" name="Shape 13"/>
          <p:cNvSpPr/>
          <p:nvPr/>
        </p:nvSpPr>
        <p:spPr>
          <a:xfrm>
            <a:off x="9658707" y="2363033"/>
            <a:ext cx="182523" cy="236934"/>
          </a:xfrm>
          <a:prstGeom prst="roundRect">
            <a:avLst>
              <a:gd name="adj" fmla="val 43624"/>
            </a:avLst>
          </a:prstGeom>
          <a:solidFill>
            <a:srgbClr val="C91313"/>
          </a:solidFill>
          <a:ln/>
        </p:spPr>
        <p:txBody>
          <a:bodyPr/>
          <a:lstStyle/>
          <a:p>
            <a:endParaRPr lang="en-US"/>
          </a:p>
        </p:txBody>
      </p:sp>
      <p:sp>
        <p:nvSpPr>
          <p:cNvPr id="16" name="Text 14"/>
          <p:cNvSpPr/>
          <p:nvPr/>
        </p:nvSpPr>
        <p:spPr>
          <a:xfrm>
            <a:off x="13452158" y="2363033"/>
            <a:ext cx="419933" cy="236934"/>
          </a:xfrm>
          <a:prstGeom prst="rect">
            <a:avLst/>
          </a:prstGeom>
          <a:noFill/>
          <a:ln/>
        </p:spPr>
        <p:txBody>
          <a:bodyPr wrap="none" lIns="0" tIns="0" rIns="0" bIns="0" rtlCol="0" anchor="t"/>
          <a:lstStyle/>
          <a:p>
            <a:pPr marL="0" indent="0" algn="l">
              <a:lnSpc>
                <a:spcPts val="1850"/>
              </a:lnSpc>
              <a:buNone/>
            </a:pPr>
            <a:r>
              <a:rPr lang="en-US" sz="1850" dirty="0">
                <a:solidFill>
                  <a:srgbClr val="FFE5E5"/>
                </a:solidFill>
                <a:latin typeface="Dela Gothic One" pitchFamily="34" charset="0"/>
                <a:ea typeface="Dela Gothic One" pitchFamily="34" charset="-122"/>
                <a:cs typeface="Dela Gothic One" pitchFamily="34" charset="-120"/>
              </a:rPr>
              <a:t>5%</a:t>
            </a:r>
            <a:endParaRPr lang="en-US" sz="1850" dirty="0"/>
          </a:p>
        </p:txBody>
      </p:sp>
      <p:sp>
        <p:nvSpPr>
          <p:cNvPr id="17" name="Text 15"/>
          <p:cNvSpPr/>
          <p:nvPr/>
        </p:nvSpPr>
        <p:spPr>
          <a:xfrm>
            <a:off x="9658707" y="2836902"/>
            <a:ext cx="2494359" cy="311706"/>
          </a:xfrm>
          <a:prstGeom prst="rect">
            <a:avLst/>
          </a:prstGeom>
          <a:noFill/>
          <a:ln/>
        </p:spPr>
        <p:txBody>
          <a:bodyPr wrap="none" lIns="0" tIns="0" rIns="0" bIns="0" rtlCol="0" anchor="t"/>
          <a:lstStyle/>
          <a:p>
            <a:pPr marL="0" indent="0" algn="l">
              <a:lnSpc>
                <a:spcPts val="2450"/>
              </a:lnSpc>
              <a:buNone/>
            </a:pPr>
            <a:r>
              <a:rPr lang="en-US" sz="1950" dirty="0">
                <a:solidFill>
                  <a:srgbClr val="FFE5E5"/>
                </a:solidFill>
                <a:latin typeface="Dela Gothic One" pitchFamily="34" charset="0"/>
                <a:ea typeface="Dela Gothic One" pitchFamily="34" charset="-122"/>
                <a:cs typeface="Dela Gothic One" pitchFamily="34" charset="-120"/>
              </a:rPr>
              <a:t>ARPU Growth</a:t>
            </a:r>
            <a:endParaRPr lang="en-US" sz="1950" dirty="0"/>
          </a:p>
        </p:txBody>
      </p:sp>
      <p:sp>
        <p:nvSpPr>
          <p:cNvPr id="18" name="Text 16"/>
          <p:cNvSpPr/>
          <p:nvPr/>
        </p:nvSpPr>
        <p:spPr>
          <a:xfrm>
            <a:off x="9658707" y="3262313"/>
            <a:ext cx="4213384" cy="1213009"/>
          </a:xfrm>
          <a:prstGeom prst="rect">
            <a:avLst/>
          </a:prstGeom>
          <a:noFill/>
          <a:ln/>
        </p:spPr>
        <p:txBody>
          <a:bodyPr wrap="squar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Anticipate a 5% growth in Average Revenue Per User (ARPU) driven by premium feature adoption and increased subscription tier upgrades.</a:t>
            </a:r>
            <a:endParaRPr lang="en-US" sz="1450" dirty="0"/>
          </a:p>
        </p:txBody>
      </p:sp>
      <p:sp>
        <p:nvSpPr>
          <p:cNvPr id="19" name="Text 17"/>
          <p:cNvSpPr/>
          <p:nvPr/>
        </p:nvSpPr>
        <p:spPr>
          <a:xfrm>
            <a:off x="758309" y="4688562"/>
            <a:ext cx="13113782" cy="303252"/>
          </a:xfrm>
          <a:prstGeom prst="rect">
            <a:avLst/>
          </a:prstGeom>
          <a:noFill/>
          <a:ln/>
        </p:spPr>
        <p:txBody>
          <a:bodyPr wrap="none" lIns="0" tIns="0" rIns="0" bIns="0" rtlCol="0" anchor="t"/>
          <a:lstStyle/>
          <a:p>
            <a:pPr marL="0" indent="0" algn="l">
              <a:lnSpc>
                <a:spcPts val="2350"/>
              </a:lnSpc>
              <a:buNone/>
            </a:pPr>
            <a:r>
              <a:rPr lang="en-US" sz="1450" b="1" dirty="0">
                <a:solidFill>
                  <a:srgbClr val="FFE5E5"/>
                </a:solidFill>
                <a:latin typeface="DM Sans" pitchFamily="34" charset="0"/>
                <a:ea typeface="DM Sans" pitchFamily="34" charset="-122"/>
                <a:cs typeface="DM Sans" pitchFamily="34" charset="-120"/>
              </a:rPr>
              <a:t>Second-Order Thinking:</a:t>
            </a:r>
            <a:endParaRPr lang="en-US" sz="1450" dirty="0"/>
          </a:p>
        </p:txBody>
      </p:sp>
      <p:sp>
        <p:nvSpPr>
          <p:cNvPr id="20" name="Text 18"/>
          <p:cNvSpPr/>
          <p:nvPr/>
        </p:nvSpPr>
        <p:spPr>
          <a:xfrm>
            <a:off x="758309" y="5205055"/>
            <a:ext cx="13113782" cy="303252"/>
          </a:xfrm>
          <a:prstGeom prst="rect">
            <a:avLst/>
          </a:prstGeom>
          <a:noFill/>
          <a:ln/>
        </p:spPr>
        <p:txBody>
          <a:bodyPr wrap="none" lIns="0" tIns="0" rIns="0" bIns="0" rtlCol="0" anchor="t"/>
          <a:lstStyle/>
          <a:p>
            <a:pPr marL="342900" indent="-342900" algn="l">
              <a:lnSpc>
                <a:spcPts val="2350"/>
              </a:lnSpc>
              <a:buSzPct val="100000"/>
              <a:buChar char="•"/>
            </a:pPr>
            <a:r>
              <a:rPr lang="en-US" sz="1450" b="1" dirty="0">
                <a:solidFill>
                  <a:srgbClr val="FFE5E5"/>
                </a:solidFill>
                <a:latin typeface="DM Sans" pitchFamily="34" charset="0"/>
                <a:ea typeface="DM Sans" pitchFamily="34" charset="-122"/>
                <a:cs typeface="DM Sans" pitchFamily="34" charset="-120"/>
              </a:rPr>
              <a:t>Potential Overwhelm:</a:t>
            </a:r>
            <a:endParaRPr lang="en-US" sz="1450" dirty="0"/>
          </a:p>
        </p:txBody>
      </p:sp>
      <p:sp>
        <p:nvSpPr>
          <p:cNvPr id="21" name="Text 19"/>
          <p:cNvSpPr/>
          <p:nvPr/>
        </p:nvSpPr>
        <p:spPr>
          <a:xfrm>
            <a:off x="758309" y="5574625"/>
            <a:ext cx="13113782" cy="606504"/>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FFE5E5"/>
                </a:solidFill>
                <a:latin typeface="DM Sans" pitchFamily="34" charset="0"/>
                <a:ea typeface="DM Sans" pitchFamily="34" charset="-122"/>
                <a:cs typeface="DM Sans" pitchFamily="34" charset="-120"/>
              </a:rPr>
              <a:t>Content Bias:</a:t>
            </a:r>
            <a:r>
              <a:rPr lang="en-US" sz="1450" dirty="0">
                <a:solidFill>
                  <a:srgbClr val="FFE5E5"/>
                </a:solidFill>
                <a:latin typeface="DM Sans" pitchFamily="34" charset="0"/>
                <a:ea typeface="DM Sans" pitchFamily="34" charset="-122"/>
                <a:cs typeface="DM Sans" pitchFamily="34" charset="-120"/>
              </a:rPr>
              <a:t> The immersive design might inadvertently favor certain content types over others. Continuous A/B testing and user feedback will ensure equitable content visibility.</a:t>
            </a:r>
            <a:endParaRPr lang="en-US" sz="1450" dirty="0"/>
          </a:p>
        </p:txBody>
      </p:sp>
      <p:sp>
        <p:nvSpPr>
          <p:cNvPr id="22" name="Text 20"/>
          <p:cNvSpPr/>
          <p:nvPr/>
        </p:nvSpPr>
        <p:spPr>
          <a:xfrm>
            <a:off x="758309" y="6247448"/>
            <a:ext cx="13113782" cy="606504"/>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FFE5E5"/>
                </a:solidFill>
                <a:latin typeface="DM Sans" pitchFamily="34" charset="0"/>
                <a:ea typeface="DM Sans" pitchFamily="34" charset="-122"/>
                <a:cs typeface="DM Sans" pitchFamily="34" charset="-120"/>
              </a:rPr>
              <a:t>Technical Scalability:</a:t>
            </a:r>
            <a:r>
              <a:rPr lang="en-US" sz="1450" dirty="0">
                <a:solidFill>
                  <a:srgbClr val="FFE5E5"/>
                </a:solidFill>
                <a:latin typeface="DM Sans" pitchFamily="34" charset="0"/>
                <a:ea typeface="DM Sans" pitchFamily="34" charset="-122"/>
                <a:cs typeface="DM Sans" pitchFamily="34" charset="-120"/>
              </a:rPr>
              <a:t> Even with infinite bandwidth, optimizing immersive rendering for diverse devices will be crucial to ensure a smooth, equitable experience for all users.</a:t>
            </a:r>
            <a:endParaRPr lang="en-US" sz="1450" dirty="0"/>
          </a:p>
        </p:txBody>
      </p:sp>
      <p:sp>
        <p:nvSpPr>
          <p:cNvPr id="23" name="Text 21"/>
          <p:cNvSpPr/>
          <p:nvPr/>
        </p:nvSpPr>
        <p:spPr>
          <a:xfrm>
            <a:off x="758309" y="7067193"/>
            <a:ext cx="13113782" cy="303252"/>
          </a:xfrm>
          <a:prstGeom prst="rect">
            <a:avLst/>
          </a:prstGeom>
          <a:noFill/>
          <a:ln/>
        </p:spPr>
        <p:txBody>
          <a:bodyPr wrap="none" lIns="0" tIns="0" rIns="0" bIns="0" rtlCol="0" anchor="t"/>
          <a:lstStyle/>
          <a:p>
            <a:pPr marL="0" indent="0" algn="l">
              <a:lnSpc>
                <a:spcPts val="2350"/>
              </a:lnSpc>
              <a:buNone/>
            </a:pPr>
            <a:endParaRPr lang="en-US" sz="1450" dirty="0"/>
          </a:p>
        </p:txBody>
      </p:sp>
      <p:sp>
        <p:nvSpPr>
          <p:cNvPr id="24" name="Rectangle 23">
            <a:extLst>
              <a:ext uri="{FF2B5EF4-FFF2-40B4-BE49-F238E27FC236}">
                <a16:creationId xmlns:a16="http://schemas.microsoft.com/office/drawing/2014/main" id="{76F778E7-6C54-C5E4-16C3-6C52CA1EABFC}"/>
              </a:ext>
            </a:extLst>
          </p:cNvPr>
          <p:cNvSpPr/>
          <p:nvPr/>
        </p:nvSpPr>
        <p:spPr>
          <a:xfrm>
            <a:off x="12573000" y="7658100"/>
            <a:ext cx="1955800" cy="4826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8309" y="1109901"/>
            <a:ext cx="4214693" cy="311706"/>
          </a:xfrm>
          <a:prstGeom prst="rect">
            <a:avLst/>
          </a:prstGeom>
          <a:noFill/>
          <a:ln/>
        </p:spPr>
        <p:txBody>
          <a:bodyPr wrap="none" lIns="0" tIns="0" rIns="0" bIns="0" rtlCol="0" anchor="t"/>
          <a:lstStyle/>
          <a:p>
            <a:pPr marL="0" indent="0" algn="l">
              <a:lnSpc>
                <a:spcPts val="2450"/>
              </a:lnSpc>
              <a:buNone/>
            </a:pPr>
            <a:r>
              <a:rPr lang="en-US" sz="1950" dirty="0">
                <a:solidFill>
                  <a:srgbClr val="FAEBEB"/>
                </a:solidFill>
                <a:latin typeface="Dela Gothic One" pitchFamily="34" charset="0"/>
                <a:ea typeface="Dela Gothic One" pitchFamily="34" charset="-122"/>
                <a:cs typeface="Dela Gothic One" pitchFamily="34" charset="-120"/>
              </a:rPr>
              <a:t>Chapter 5: Risk Assessment</a:t>
            </a:r>
            <a:endParaRPr lang="en-US" sz="1950" dirty="0"/>
          </a:p>
        </p:txBody>
      </p:sp>
      <p:sp>
        <p:nvSpPr>
          <p:cNvPr id="3" name="Text 1"/>
          <p:cNvSpPr/>
          <p:nvPr/>
        </p:nvSpPr>
        <p:spPr>
          <a:xfrm>
            <a:off x="758309" y="1611154"/>
            <a:ext cx="10119717" cy="623530"/>
          </a:xfrm>
          <a:prstGeom prst="rect">
            <a:avLst/>
          </a:prstGeom>
          <a:noFill/>
          <a:ln/>
        </p:spPr>
        <p:txBody>
          <a:bodyPr wrap="none" lIns="0" tIns="0" rIns="0" bIns="0" rtlCol="0" anchor="t"/>
          <a:lstStyle/>
          <a:p>
            <a:pPr marL="0" indent="0" algn="l">
              <a:lnSpc>
                <a:spcPts val="4900"/>
              </a:lnSpc>
              <a:buNone/>
            </a:pPr>
            <a:r>
              <a:rPr lang="en-US" sz="3900" dirty="0">
                <a:solidFill>
                  <a:srgbClr val="FAEBEB"/>
                </a:solidFill>
                <a:latin typeface="Dela Gothic One" pitchFamily="34" charset="0"/>
                <a:ea typeface="Dela Gothic One" pitchFamily="34" charset="-122"/>
                <a:cs typeface="Dela Gothic One" pitchFamily="34" charset="-120"/>
              </a:rPr>
              <a:t>Mitigating Potential Failure Points</a:t>
            </a:r>
            <a:endParaRPr lang="en-US" sz="3900" dirty="0"/>
          </a:p>
        </p:txBody>
      </p:sp>
      <p:sp>
        <p:nvSpPr>
          <p:cNvPr id="4" name="Text 2"/>
          <p:cNvSpPr/>
          <p:nvPr/>
        </p:nvSpPr>
        <p:spPr>
          <a:xfrm>
            <a:off x="1042630" y="2803327"/>
            <a:ext cx="7105531" cy="374094"/>
          </a:xfrm>
          <a:prstGeom prst="rect">
            <a:avLst/>
          </a:prstGeom>
          <a:noFill/>
          <a:ln/>
        </p:spPr>
        <p:txBody>
          <a:bodyPr wrap="none" lIns="0" tIns="0" rIns="0" bIns="0" rtlCol="0" anchor="t"/>
          <a:lstStyle/>
          <a:p>
            <a:pPr marL="0" indent="0" algn="l">
              <a:lnSpc>
                <a:spcPts val="2900"/>
              </a:lnSpc>
              <a:buNone/>
            </a:pPr>
            <a:r>
              <a:rPr lang="en-US" sz="2350" dirty="0">
                <a:solidFill>
                  <a:srgbClr val="FAEBEB"/>
                </a:solidFill>
                <a:latin typeface="Dela Gothic One" pitchFamily="34" charset="0"/>
                <a:ea typeface="Dela Gothic One" pitchFamily="34" charset="-122"/>
                <a:cs typeface="Dela Gothic One" pitchFamily="34" charset="-120"/>
              </a:rPr>
              <a:t>Why Netflix Immersive Worlds Might Fail</a:t>
            </a:r>
            <a:endParaRPr lang="en-US" sz="2350" dirty="0"/>
          </a:p>
        </p:txBody>
      </p:sp>
      <p:sp>
        <p:nvSpPr>
          <p:cNvPr id="5" name="Shape 3"/>
          <p:cNvSpPr/>
          <p:nvPr/>
        </p:nvSpPr>
        <p:spPr>
          <a:xfrm>
            <a:off x="758309" y="2519005"/>
            <a:ext cx="22860" cy="942737"/>
          </a:xfrm>
          <a:prstGeom prst="rect">
            <a:avLst/>
          </a:prstGeom>
          <a:solidFill>
            <a:srgbClr val="C91313"/>
          </a:solidFill>
          <a:ln/>
        </p:spPr>
        <p:txBody>
          <a:bodyPr/>
          <a:lstStyle/>
          <a:p>
            <a:endParaRPr lang="en-US"/>
          </a:p>
        </p:txBody>
      </p:sp>
      <p:sp>
        <p:nvSpPr>
          <p:cNvPr id="6" name="Text 4"/>
          <p:cNvSpPr/>
          <p:nvPr/>
        </p:nvSpPr>
        <p:spPr>
          <a:xfrm>
            <a:off x="758309" y="3674983"/>
            <a:ext cx="13113782" cy="303252"/>
          </a:xfrm>
          <a:prstGeom prst="rect">
            <a:avLst/>
          </a:prstGeom>
          <a:noFill/>
          <a:ln/>
        </p:spPr>
        <p:txBody>
          <a:bodyPr wrap="non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While ambitious, "Netflix Immersive Worlds" faces several risks:</a:t>
            </a:r>
            <a:endParaRPr lang="en-US" sz="1450" dirty="0"/>
          </a:p>
        </p:txBody>
      </p:sp>
      <p:sp>
        <p:nvSpPr>
          <p:cNvPr id="7" name="Text 5"/>
          <p:cNvSpPr/>
          <p:nvPr/>
        </p:nvSpPr>
        <p:spPr>
          <a:xfrm>
            <a:off x="758309" y="4191476"/>
            <a:ext cx="13113782" cy="606504"/>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FFE5E5"/>
                </a:solidFill>
                <a:latin typeface="DM Sans" pitchFamily="34" charset="0"/>
                <a:ea typeface="DM Sans" pitchFamily="34" charset="-122"/>
                <a:cs typeface="DM Sans" pitchFamily="34" charset="-120"/>
              </a:rPr>
              <a:t>User Adoption Hesitancy:</a:t>
            </a:r>
            <a:r>
              <a:rPr lang="en-US" sz="1450" dirty="0">
                <a:solidFill>
                  <a:srgbClr val="FFE5E5"/>
                </a:solidFill>
                <a:latin typeface="DM Sans" pitchFamily="34" charset="0"/>
                <a:ea typeface="DM Sans" pitchFamily="34" charset="-122"/>
                <a:cs typeface="DM Sans" pitchFamily="34" charset="-120"/>
              </a:rPr>
              <a:t> Users might prefer traditional interfaces, finding the immersive experience too complex or unnecessary. Mitigation: Offer gradual onboarding and make the immersive mode optional, with clear benefits.</a:t>
            </a:r>
            <a:endParaRPr lang="en-US" sz="1450" dirty="0"/>
          </a:p>
        </p:txBody>
      </p:sp>
      <p:sp>
        <p:nvSpPr>
          <p:cNvPr id="8" name="Text 6"/>
          <p:cNvSpPr/>
          <p:nvPr/>
        </p:nvSpPr>
        <p:spPr>
          <a:xfrm>
            <a:off x="758309" y="4864298"/>
            <a:ext cx="13113782" cy="909757"/>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FFE5E5"/>
                </a:solidFill>
                <a:latin typeface="DM Sans" pitchFamily="34" charset="0"/>
                <a:ea typeface="DM Sans" pitchFamily="34" charset="-122"/>
                <a:cs typeface="DM Sans" pitchFamily="34" charset="-120"/>
              </a:rPr>
              <a:t>Content Integration Challenges:</a:t>
            </a:r>
            <a:r>
              <a:rPr lang="en-US" sz="1450" dirty="0">
                <a:solidFill>
                  <a:srgbClr val="FFE5E5"/>
                </a:solidFill>
                <a:latin typeface="DM Sans" pitchFamily="34" charset="0"/>
                <a:ea typeface="DM Sans" pitchFamily="34" charset="-122"/>
                <a:cs typeface="DM Sans" pitchFamily="34" charset="-120"/>
              </a:rPr>
              <a:t> Adapting existing content for immersive discovery requires significant metadata enrichment and new categorization, potentially leading to incomplete experiences. Mitigation: Prioritize new content for full immersive integration and progressively enhance the back catalog.</a:t>
            </a:r>
            <a:endParaRPr lang="en-US" sz="1450" dirty="0"/>
          </a:p>
        </p:txBody>
      </p:sp>
      <p:sp>
        <p:nvSpPr>
          <p:cNvPr id="9" name="Text 7"/>
          <p:cNvSpPr/>
          <p:nvPr/>
        </p:nvSpPr>
        <p:spPr>
          <a:xfrm>
            <a:off x="758309" y="5840373"/>
            <a:ext cx="13113782" cy="606504"/>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FFE5E5"/>
                </a:solidFill>
                <a:latin typeface="DM Sans" pitchFamily="34" charset="0"/>
                <a:ea typeface="DM Sans" pitchFamily="34" charset="-122"/>
                <a:cs typeface="DM Sans" pitchFamily="34" charset="-120"/>
              </a:rPr>
              <a:t>Technical Debt &amp; Maintenance:</a:t>
            </a:r>
            <a:r>
              <a:rPr lang="en-US" sz="1450" dirty="0">
                <a:solidFill>
                  <a:srgbClr val="FFE5E5"/>
                </a:solidFill>
                <a:latin typeface="DM Sans" pitchFamily="34" charset="0"/>
                <a:ea typeface="DM Sans" pitchFamily="34" charset="-122"/>
                <a:cs typeface="DM Sans" pitchFamily="34" charset="-120"/>
              </a:rPr>
              <a:t> Building and maintaining complex immersive environments can create substantial technical debt. Mitigation: Implement modular architecture and robust automated testing, ensuring continuous integration and deployment with dedicated teams.</a:t>
            </a:r>
            <a:endParaRPr lang="en-US" sz="1450" dirty="0"/>
          </a:p>
        </p:txBody>
      </p:sp>
      <p:sp>
        <p:nvSpPr>
          <p:cNvPr id="10" name="Text 8"/>
          <p:cNvSpPr/>
          <p:nvPr/>
        </p:nvSpPr>
        <p:spPr>
          <a:xfrm>
            <a:off x="758309" y="6513195"/>
            <a:ext cx="13113782" cy="606504"/>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FFE5E5"/>
                </a:solidFill>
                <a:latin typeface="DM Sans" pitchFamily="34" charset="0"/>
                <a:ea typeface="DM Sans" pitchFamily="34" charset="-122"/>
                <a:cs typeface="DM Sans" pitchFamily="34" charset="-120"/>
              </a:rPr>
              <a:t>Monetization Misfire:</a:t>
            </a:r>
            <a:r>
              <a:rPr lang="en-US" sz="1450" dirty="0">
                <a:solidFill>
                  <a:srgbClr val="FFE5E5"/>
                </a:solidFill>
                <a:latin typeface="DM Sans" pitchFamily="34" charset="0"/>
                <a:ea typeface="DM Sans" pitchFamily="34" charset="-122"/>
                <a:cs typeface="DM Sans" pitchFamily="34" charset="-120"/>
              </a:rPr>
              <a:t> If premium features within worlds don't resonate, the ARPU growth target may not be met. Mitigation: Conduct extensive user testing on pricing and feature bundles, iterating quickly based on early adoption data.</a:t>
            </a:r>
            <a:endParaRPr lang="en-US" sz="1450" dirty="0"/>
          </a:p>
        </p:txBody>
      </p:sp>
      <p:sp>
        <p:nvSpPr>
          <p:cNvPr id="11" name="Rectangle 10">
            <a:extLst>
              <a:ext uri="{FF2B5EF4-FFF2-40B4-BE49-F238E27FC236}">
                <a16:creationId xmlns:a16="http://schemas.microsoft.com/office/drawing/2014/main" id="{4A358EF3-1A64-329B-DF4B-F050E6FFEF03}"/>
              </a:ext>
            </a:extLst>
          </p:cNvPr>
          <p:cNvSpPr/>
          <p:nvPr/>
        </p:nvSpPr>
        <p:spPr>
          <a:xfrm>
            <a:off x="12585700" y="7708900"/>
            <a:ext cx="1955800" cy="4318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TotalTime>
  <Words>980</Words>
  <Application>Microsoft Macintosh PowerPoint</Application>
  <PresentationFormat>Custom</PresentationFormat>
  <Paragraphs>77</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Dela Gothic One</vt:lpstr>
      <vt:lpstr>DM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Abhinav Bhardwaj</cp:lastModifiedBy>
  <cp:revision>2</cp:revision>
  <dcterms:created xsi:type="dcterms:W3CDTF">2025-08-03T07:22:26Z</dcterms:created>
  <dcterms:modified xsi:type="dcterms:W3CDTF">2025-08-03T07:34:06Z</dcterms:modified>
</cp:coreProperties>
</file>